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6" r:id="rId2"/>
    <p:sldId id="304" r:id="rId3"/>
    <p:sldId id="259" r:id="rId4"/>
    <p:sldId id="269" r:id="rId5"/>
    <p:sldId id="271" r:id="rId6"/>
    <p:sldId id="300" r:id="rId7"/>
    <p:sldId id="273" r:id="rId8"/>
    <p:sldId id="274" r:id="rId9"/>
    <p:sldId id="302" r:id="rId10"/>
    <p:sldId id="305" r:id="rId11"/>
    <p:sldId id="299" r:id="rId12"/>
    <p:sldId id="301" r:id="rId13"/>
    <p:sldId id="275" r:id="rId14"/>
    <p:sldId id="276" r:id="rId15"/>
    <p:sldId id="277" r:id="rId16"/>
    <p:sldId id="279" r:id="rId17"/>
    <p:sldId id="307" r:id="rId18"/>
    <p:sldId id="306" r:id="rId19"/>
    <p:sldId id="298" r:id="rId20"/>
    <p:sldId id="280" r:id="rId21"/>
    <p:sldId id="308" r:id="rId22"/>
    <p:sldId id="309" r:id="rId23"/>
    <p:sldId id="281" r:id="rId24"/>
    <p:sldId id="284" r:id="rId25"/>
    <p:sldId id="282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78" r:id="rId39"/>
    <p:sldId id="310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75" autoAdjust="0"/>
    <p:restoredTop sz="94660" autoAdjust="0"/>
  </p:normalViewPr>
  <p:slideViewPr>
    <p:cSldViewPr>
      <p:cViewPr>
        <p:scale>
          <a:sx n="80" d="100"/>
          <a:sy n="80" d="100"/>
        </p:scale>
        <p:origin x="-31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4E7BA-2398-4BF9-8F9A-67F15477CF4D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7BD34-CC08-4540-902E-B35416A26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0D4E0-3759-4149-9009-C138BD830BA3}" type="datetimeFigureOut">
              <a:rPr lang="en-US" smtClean="0"/>
              <a:pPr/>
              <a:t>9/18/2014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ED34C-DE97-4463-B92A-AD521C2553A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Template ART.tif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1149096"/>
          </a:xfrm>
          <a:prstGeom prst="rect">
            <a:avLst/>
          </a:prstGeom>
        </p:spPr>
      </p:pic>
      <p:sp>
        <p:nvSpPr>
          <p:cNvPr id="8" name="Freeform 7"/>
          <p:cNvSpPr/>
          <p:nvPr userDrawn="1"/>
        </p:nvSpPr>
        <p:spPr>
          <a:xfrm>
            <a:off x="916781" y="997744"/>
            <a:ext cx="107157" cy="92869"/>
          </a:xfrm>
          <a:custGeom>
            <a:avLst/>
            <a:gdLst>
              <a:gd name="connsiteX0" fmla="*/ 0 w 107157"/>
              <a:gd name="connsiteY0" fmla="*/ 88106 h 92869"/>
              <a:gd name="connsiteX1" fmla="*/ 28575 w 107157"/>
              <a:gd name="connsiteY1" fmla="*/ 33337 h 92869"/>
              <a:gd name="connsiteX2" fmla="*/ 38100 w 107157"/>
              <a:gd name="connsiteY2" fmla="*/ 19050 h 92869"/>
              <a:gd name="connsiteX3" fmla="*/ 66675 w 107157"/>
              <a:gd name="connsiteY3" fmla="*/ 0 h 92869"/>
              <a:gd name="connsiteX4" fmla="*/ 107157 w 107157"/>
              <a:gd name="connsiteY4" fmla="*/ 45244 h 92869"/>
              <a:gd name="connsiteX5" fmla="*/ 78582 w 107157"/>
              <a:gd name="connsiteY5" fmla="*/ 92869 h 92869"/>
              <a:gd name="connsiteX6" fmla="*/ 0 w 107157"/>
              <a:gd name="connsiteY6" fmla="*/ 88106 h 92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7157" h="92869">
                <a:moveTo>
                  <a:pt x="0" y="88106"/>
                </a:moveTo>
                <a:lnTo>
                  <a:pt x="28575" y="33337"/>
                </a:lnTo>
                <a:lnTo>
                  <a:pt x="38100" y="19050"/>
                </a:lnTo>
                <a:lnTo>
                  <a:pt x="66675" y="0"/>
                </a:lnTo>
                <a:lnTo>
                  <a:pt x="107157" y="45244"/>
                </a:lnTo>
                <a:lnTo>
                  <a:pt x="78582" y="92869"/>
                </a:lnTo>
                <a:lnTo>
                  <a:pt x="0" y="8810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jgallian@d.umn.ed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Graceful </a:t>
            </a:r>
            <a:r>
              <a:rPr lang="en-US" b="1" dirty="0" smtClean="0"/>
              <a:t>Labeling </a:t>
            </a:r>
            <a:r>
              <a:rPr lang="en-US" b="1" dirty="0" smtClean="0"/>
              <a:t>of </a:t>
            </a:r>
            <a:r>
              <a:rPr lang="en-US" b="1" dirty="0" smtClean="0"/>
              <a:t>Trees </a:t>
            </a:r>
            <a:r>
              <a:rPr lang="en-US" b="1" dirty="0" smtClean="0"/>
              <a:t>and </a:t>
            </a:r>
            <a:r>
              <a:rPr lang="en-US" b="1" dirty="0" smtClean="0"/>
              <a:t>Integer Programming</a:t>
            </a:r>
            <a:endParaRPr lang="en-US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8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Saylor Barnette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Steven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B. Horton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William R. Pulleyblank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Department of Mathematical Sciences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648200" y="1"/>
            <a:ext cx="449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8" tIns="45714" rIns="91428" bIns="45714" anchor="ctr"/>
          <a:lstStyle/>
          <a:p>
            <a:pPr algn="ctr"/>
            <a:r>
              <a:rPr lang="en-US" sz="32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AJH - 90</a:t>
            </a:r>
            <a:endParaRPr lang="en-US" sz="3200" b="1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152400"/>
            <a:ext cx="4191000" cy="762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Spiders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81001" y="57150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Bahls</a:t>
            </a:r>
            <a:r>
              <a:rPr lang="en-US" sz="2400" dirty="0" smtClean="0"/>
              <a:t>, Lake, </a:t>
            </a:r>
            <a:r>
              <a:rPr lang="en-US" sz="2400" dirty="0" smtClean="0"/>
              <a:t>and Wertheim show spiders  have graceful labelings, if all “legs” have lengths </a:t>
            </a:r>
            <a:r>
              <a:rPr lang="en-US" sz="2400" i="1" dirty="0" smtClean="0"/>
              <a:t>n</a:t>
            </a:r>
            <a:r>
              <a:rPr lang="en-US" sz="2400" dirty="0" smtClean="0"/>
              <a:t> or </a:t>
            </a:r>
            <a:r>
              <a:rPr lang="en-US" sz="2400" i="1" dirty="0" smtClean="0"/>
              <a:t>n</a:t>
            </a:r>
            <a:r>
              <a:rPr lang="en-US" sz="2400" dirty="0" smtClean="0"/>
              <a:t>+1 for some </a:t>
            </a:r>
            <a:r>
              <a:rPr lang="en-US" sz="2400" i="1" dirty="0" smtClean="0"/>
              <a:t>n</a:t>
            </a:r>
            <a:endParaRPr lang="en-US" sz="2400" dirty="0"/>
          </a:p>
        </p:txBody>
      </p:sp>
      <p:grpSp>
        <p:nvGrpSpPr>
          <p:cNvPr id="3" name="Group 70"/>
          <p:cNvGrpSpPr/>
          <p:nvPr/>
        </p:nvGrpSpPr>
        <p:grpSpPr>
          <a:xfrm>
            <a:off x="2590800" y="1524000"/>
            <a:ext cx="4540609" cy="3715224"/>
            <a:chOff x="2590800" y="1524000"/>
            <a:chExt cx="4540609" cy="3715224"/>
          </a:xfrm>
        </p:grpSpPr>
        <p:sp>
          <p:nvSpPr>
            <p:cNvPr id="4" name="Oval 3"/>
            <p:cNvSpPr/>
            <p:nvPr/>
          </p:nvSpPr>
          <p:spPr>
            <a:xfrm>
              <a:off x="4343400" y="35814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590800" y="20574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5410200" y="15240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048000" y="25908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410200" y="23622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715000" y="50292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819400" y="48768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581400" y="41148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581400" y="30480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4876800" y="28956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4953000" y="42672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>
              <a:stCxn id="11" idx="7"/>
              <a:endCxn id="4" idx="3"/>
            </p:cNvCxnSpPr>
            <p:nvPr/>
          </p:nvCxnSpPr>
          <p:spPr>
            <a:xfrm flipV="1">
              <a:off x="3749728" y="3760667"/>
              <a:ext cx="622553" cy="3848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5" idx="5"/>
              <a:endCxn id="7" idx="1"/>
            </p:cNvCxnSpPr>
            <p:nvPr/>
          </p:nvCxnSpPr>
          <p:spPr>
            <a:xfrm>
              <a:off x="2759128" y="2236667"/>
              <a:ext cx="317753" cy="3848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8" idx="0"/>
              <a:endCxn id="6" idx="4"/>
            </p:cNvCxnSpPr>
            <p:nvPr/>
          </p:nvCxnSpPr>
          <p:spPr>
            <a:xfrm flipV="1">
              <a:off x="5508805" y="1734024"/>
              <a:ext cx="0" cy="628176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3" idx="7"/>
              <a:endCxn id="8" idx="3"/>
            </p:cNvCxnSpPr>
            <p:nvPr/>
          </p:nvCxnSpPr>
          <p:spPr>
            <a:xfrm flipV="1">
              <a:off x="5045128" y="2541467"/>
              <a:ext cx="393953" cy="3848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4" idx="5"/>
              <a:endCxn id="14" idx="1"/>
            </p:cNvCxnSpPr>
            <p:nvPr/>
          </p:nvCxnSpPr>
          <p:spPr>
            <a:xfrm>
              <a:off x="4511728" y="3760667"/>
              <a:ext cx="470153" cy="5372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2" idx="5"/>
              <a:endCxn id="4" idx="1"/>
            </p:cNvCxnSpPr>
            <p:nvPr/>
          </p:nvCxnSpPr>
          <p:spPr>
            <a:xfrm>
              <a:off x="3749728" y="3227267"/>
              <a:ext cx="622553" cy="3848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7" idx="5"/>
              <a:endCxn id="12" idx="1"/>
            </p:cNvCxnSpPr>
            <p:nvPr/>
          </p:nvCxnSpPr>
          <p:spPr>
            <a:xfrm>
              <a:off x="3216328" y="2770067"/>
              <a:ext cx="393953" cy="3086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1" idx="3"/>
              <a:endCxn id="10" idx="7"/>
            </p:cNvCxnSpPr>
            <p:nvPr/>
          </p:nvCxnSpPr>
          <p:spPr>
            <a:xfrm flipH="1">
              <a:off x="2987728" y="4294067"/>
              <a:ext cx="622553" cy="6134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4" idx="7"/>
              <a:endCxn id="13" idx="3"/>
            </p:cNvCxnSpPr>
            <p:nvPr/>
          </p:nvCxnSpPr>
          <p:spPr>
            <a:xfrm flipV="1">
              <a:off x="4511728" y="3074867"/>
              <a:ext cx="393953" cy="5372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4" idx="5"/>
              <a:endCxn id="9" idx="1"/>
            </p:cNvCxnSpPr>
            <p:nvPr/>
          </p:nvCxnSpPr>
          <p:spPr>
            <a:xfrm>
              <a:off x="5121328" y="4446467"/>
              <a:ext cx="622553" cy="6134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6934200" y="22098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6477000" y="31242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5486400" y="35052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stCxn id="50" idx="7"/>
              <a:endCxn id="49" idx="3"/>
            </p:cNvCxnSpPr>
            <p:nvPr/>
          </p:nvCxnSpPr>
          <p:spPr>
            <a:xfrm flipV="1">
              <a:off x="6645328" y="2389067"/>
              <a:ext cx="317753" cy="7658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6"/>
              <a:endCxn id="50" idx="3"/>
            </p:cNvCxnSpPr>
            <p:nvPr/>
          </p:nvCxnSpPr>
          <p:spPr>
            <a:xfrm flipV="1">
              <a:off x="5683609" y="3303467"/>
              <a:ext cx="822272" cy="306745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4" idx="6"/>
              <a:endCxn id="51" idx="2"/>
            </p:cNvCxnSpPr>
            <p:nvPr/>
          </p:nvCxnSpPr>
          <p:spPr>
            <a:xfrm flipV="1">
              <a:off x="4540609" y="3610212"/>
              <a:ext cx="945791" cy="7620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86"/>
          <p:cNvGrpSpPr/>
          <p:nvPr/>
        </p:nvGrpSpPr>
        <p:grpSpPr>
          <a:xfrm>
            <a:off x="2590800" y="1371600"/>
            <a:ext cx="4800600" cy="3798332"/>
            <a:chOff x="2590800" y="1371600"/>
            <a:chExt cx="4800600" cy="3798332"/>
          </a:xfrm>
        </p:grpSpPr>
        <p:sp>
          <p:nvSpPr>
            <p:cNvPr id="72" name="TextBox 71"/>
            <p:cNvSpPr txBox="1"/>
            <p:nvPr/>
          </p:nvSpPr>
          <p:spPr>
            <a:xfrm>
              <a:off x="4267200" y="32004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562600" y="36576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13</a:t>
              </a:r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743200" y="1752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638800" y="1371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086600" y="20574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867400" y="4800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590800" y="46482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124200" y="23622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562600" y="24384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705600" y="32004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572000" y="43434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352800" y="38100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657600" y="2743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4648200" y="2590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grpSp>
        <p:nvGrpSpPr>
          <p:cNvPr id="26" name="Group 105"/>
          <p:cNvGrpSpPr/>
          <p:nvPr/>
        </p:nvGrpSpPr>
        <p:grpSpPr>
          <a:xfrm>
            <a:off x="2667000" y="1905000"/>
            <a:ext cx="4343400" cy="3200400"/>
            <a:chOff x="2667000" y="1905000"/>
            <a:chExt cx="4343400" cy="3200400"/>
          </a:xfrm>
        </p:grpSpPr>
        <p:sp>
          <p:nvSpPr>
            <p:cNvPr id="88" name="TextBox 87"/>
            <p:cNvSpPr txBox="1"/>
            <p:nvPr/>
          </p:nvSpPr>
          <p:spPr>
            <a:xfrm>
              <a:off x="4038600" y="388620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724400" y="3212068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667000" y="236220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181600" y="190500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181600" y="4736068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6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781800" y="266700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5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124200" y="281940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276600" y="449580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7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6019800" y="34290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10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029200" y="243840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9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800600" y="36576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13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657600" y="33528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12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343400" y="38862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11</a:t>
              </a:r>
              <a:endPara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1828800" y="1524000"/>
            <a:ext cx="6096000" cy="4114800"/>
            <a:chOff x="1828800" y="1524000"/>
            <a:chExt cx="6096000" cy="4114800"/>
          </a:xfrm>
        </p:grpSpPr>
        <p:cxnSp>
          <p:nvCxnSpPr>
            <p:cNvPr id="62" name="Straight Connector 61"/>
            <p:cNvCxnSpPr/>
            <p:nvPr/>
          </p:nvCxnSpPr>
          <p:spPr>
            <a:xfrm flipV="1">
              <a:off x="5486400" y="3200400"/>
              <a:ext cx="228600" cy="6096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H="1" flipV="1">
              <a:off x="4038600" y="2590800"/>
              <a:ext cx="1676400" cy="6858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3429000" y="2590800"/>
              <a:ext cx="609600" cy="9144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3429000" y="3505200"/>
              <a:ext cx="381000" cy="10668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3810000" y="3962400"/>
              <a:ext cx="3200400" cy="6096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H="1" flipV="1">
              <a:off x="6248400" y="2667000"/>
              <a:ext cx="762000" cy="12954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 flipV="1">
              <a:off x="3733800" y="1905000"/>
              <a:ext cx="2514600" cy="7620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>
              <a:off x="2286000" y="1905000"/>
              <a:ext cx="1447800" cy="19050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2286000" y="3733800"/>
              <a:ext cx="990600" cy="19050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V="1">
              <a:off x="3276600" y="4724400"/>
              <a:ext cx="4648200" cy="8382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flipH="1" flipV="1">
              <a:off x="6858000" y="1905000"/>
              <a:ext cx="990600" cy="28194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H="1">
              <a:off x="1828800" y="1524000"/>
              <a:ext cx="3352800" cy="7620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flipH="1" flipV="1">
              <a:off x="5105400" y="1524000"/>
              <a:ext cx="1752600" cy="457200"/>
            </a:xfrm>
            <a:prstGeom prst="line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Arc 102"/>
            <p:cNvSpPr/>
            <p:nvPr/>
          </p:nvSpPr>
          <p:spPr>
            <a:xfrm rot="10800000">
              <a:off x="4572000" y="3581400"/>
              <a:ext cx="1905000" cy="228600"/>
            </a:xfrm>
            <a:prstGeom prst="arc">
              <a:avLst/>
            </a:prstGeom>
            <a:ln w="317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1249362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  <a:latin typeface="Symbol" pitchFamily="18" charset="2"/>
              </a:rPr>
              <a:t>a</a:t>
            </a:r>
            <a:r>
              <a:rPr lang="en-US" sz="3600" dirty="0" smtClean="0">
                <a:solidFill>
                  <a:srgbClr val="FFFF00"/>
                </a:solidFill>
              </a:rPr>
              <a:t>- and bipartite labeling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371600"/>
            <a:ext cx="7391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Rosa - </a:t>
            </a:r>
            <a:r>
              <a:rPr lang="en-US" sz="2400" dirty="0" smtClean="0"/>
              <a:t>An </a:t>
            </a:r>
            <a:r>
              <a:rPr lang="en-US" sz="2400" b="1" i="1" dirty="0" smtClean="0">
                <a:latin typeface="Symbol" pitchFamily="18" charset="2"/>
              </a:rPr>
              <a:t>a</a:t>
            </a:r>
            <a:r>
              <a:rPr lang="en-US" sz="2400" b="1" dirty="0" smtClean="0"/>
              <a:t>-labeling</a:t>
            </a:r>
            <a:r>
              <a:rPr lang="en-US" sz="2400" dirty="0" smtClean="0"/>
              <a:t> </a:t>
            </a:r>
            <a:r>
              <a:rPr lang="en-US" sz="2400" dirty="0" smtClean="0"/>
              <a:t>is a </a:t>
            </a:r>
            <a:r>
              <a:rPr lang="en-US" sz="2400" dirty="0" smtClean="0"/>
              <a:t>graceful node-labeling </a:t>
            </a:r>
            <a:r>
              <a:rPr lang="en-US" sz="2400" dirty="0" smtClean="0">
                <a:latin typeface="Script MT Bold" pitchFamily="66" charset="0"/>
              </a:rPr>
              <a:t>l</a:t>
            </a:r>
            <a:r>
              <a:rPr lang="en-US" sz="2400" dirty="0" smtClean="0"/>
              <a:t> such that for each edge </a:t>
            </a:r>
            <a:r>
              <a:rPr lang="en-US" sz="2400" i="1" dirty="0" err="1" smtClean="0"/>
              <a:t>uv</a:t>
            </a:r>
            <a:r>
              <a:rPr lang="en-US" sz="2400" dirty="0" smtClean="0"/>
              <a:t>, either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>
                <a:latin typeface="Script MT Bold" pitchFamily="66" charset="0"/>
              </a:rPr>
              <a:t>u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≤ </a:t>
            </a:r>
            <a:r>
              <a:rPr lang="en-US" sz="2400" i="1" dirty="0" smtClean="0"/>
              <a:t>k</a:t>
            </a:r>
            <a:r>
              <a:rPr lang="en-US" sz="2400" dirty="0" smtClean="0"/>
              <a:t> </a:t>
            </a:r>
            <a:r>
              <a:rPr lang="en-US" sz="2400" dirty="0" smtClean="0"/>
              <a:t>&lt; </a:t>
            </a:r>
            <a:r>
              <a:rPr lang="en-US" sz="2400" dirty="0" err="1" smtClean="0">
                <a:latin typeface="Script MT Bold" pitchFamily="66" charset="0"/>
              </a:rPr>
              <a:t>l</a:t>
            </a:r>
            <a:r>
              <a:rPr lang="en-US" sz="2400" baseline="-25000" dirty="0" err="1" smtClean="0">
                <a:latin typeface="Script MT Bold" pitchFamily="66" charset="0"/>
              </a:rPr>
              <a:t>v</a:t>
            </a:r>
            <a:r>
              <a:rPr lang="en-US" sz="2400" dirty="0" smtClean="0"/>
              <a:t> or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>
                <a:latin typeface="Script MT Bold" pitchFamily="66" charset="0"/>
              </a:rPr>
              <a:t>v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≤ </a:t>
            </a:r>
            <a:r>
              <a:rPr lang="en-US" sz="2400" i="1" dirty="0" smtClean="0"/>
              <a:t>k</a:t>
            </a:r>
            <a:r>
              <a:rPr lang="en-US" sz="2400" dirty="0" smtClean="0"/>
              <a:t> </a:t>
            </a:r>
            <a:r>
              <a:rPr lang="en-US" sz="2400" dirty="0" smtClean="0"/>
              <a:t>&lt;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>
                <a:latin typeface="Script MT Bold" pitchFamily="66" charset="0"/>
              </a:rPr>
              <a:t>u</a:t>
            </a:r>
            <a:r>
              <a:rPr lang="en-US" sz="2400" i="1" baseline="-25000" dirty="0" smtClean="0">
                <a:latin typeface="Script MT Bold" pitchFamily="66" charset="0"/>
              </a:rPr>
              <a:t> </a:t>
            </a:r>
            <a:r>
              <a:rPr lang="en-US" sz="2400" dirty="0" smtClean="0"/>
              <a:t>for some integer </a:t>
            </a:r>
            <a:r>
              <a:rPr lang="en-US" sz="2400" i="1" dirty="0" smtClean="0"/>
              <a:t>k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An </a:t>
            </a:r>
            <a:r>
              <a:rPr lang="en-US" sz="2400" b="1" i="1" dirty="0" smtClean="0">
                <a:latin typeface="Symbol" pitchFamily="18" charset="2"/>
              </a:rPr>
              <a:t>a</a:t>
            </a:r>
            <a:r>
              <a:rPr lang="en-US" sz="2400" b="1" dirty="0" smtClean="0"/>
              <a:t>-labeling</a:t>
            </a:r>
            <a:r>
              <a:rPr lang="en-US" sz="2400" dirty="0" smtClean="0"/>
              <a:t> is one in which each node on one side of the bipartition gets a high label and  each node on the other side gets a low label.</a:t>
            </a:r>
          </a:p>
          <a:p>
            <a:endParaRPr lang="en-US" sz="2400" dirty="0" smtClean="0"/>
          </a:p>
          <a:p>
            <a:r>
              <a:rPr lang="en-US" sz="2400" dirty="0" smtClean="0"/>
              <a:t>Let </a:t>
            </a:r>
            <a:r>
              <a:rPr lang="en-US" sz="2400" i="1" dirty="0" smtClean="0"/>
              <a:t>U</a:t>
            </a:r>
            <a:r>
              <a:rPr lang="en-US" sz="2400" dirty="0" smtClean="0"/>
              <a:t> and </a:t>
            </a:r>
            <a:r>
              <a:rPr lang="en-US" sz="2400" i="1" dirty="0" smtClean="0"/>
              <a:t>V</a:t>
            </a:r>
            <a:r>
              <a:rPr lang="en-US" sz="2400" dirty="0" smtClean="0"/>
              <a:t> be the sets of nodes on the two sides of a tree </a:t>
            </a:r>
            <a:r>
              <a:rPr lang="en-US" sz="2400" i="1" dirty="0" smtClean="0"/>
              <a:t>T</a:t>
            </a:r>
            <a:r>
              <a:rPr lang="en-US" sz="2400" dirty="0" smtClean="0"/>
              <a:t>.  A </a:t>
            </a:r>
            <a:r>
              <a:rPr lang="en-US" sz="2400" b="1" dirty="0" smtClean="0"/>
              <a:t>bipartite labeling </a:t>
            </a:r>
            <a:r>
              <a:rPr lang="en-US" sz="2400" dirty="0" smtClean="0"/>
              <a:t>is one for which, for each edge </a:t>
            </a:r>
            <a:r>
              <a:rPr lang="en-US" sz="2400" i="1" dirty="0" err="1" smtClean="0"/>
              <a:t>uv</a:t>
            </a:r>
            <a:r>
              <a:rPr lang="en-US" sz="2400" dirty="0" smtClean="0"/>
              <a:t>, with </a:t>
            </a:r>
            <a:r>
              <a:rPr lang="en-US" sz="2400" i="1" dirty="0" smtClean="0"/>
              <a:t>u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 </a:t>
            </a:r>
            <a:r>
              <a:rPr lang="en-US" sz="2400" i="1" dirty="0" smtClean="0">
                <a:sym typeface="Symbol" pitchFamily="18" charset="2"/>
              </a:rPr>
              <a:t>U</a:t>
            </a:r>
            <a:r>
              <a:rPr lang="en-US" sz="2400" dirty="0" smtClean="0">
                <a:sym typeface="Symbol" pitchFamily="18" charset="2"/>
              </a:rPr>
              <a:t> and </a:t>
            </a:r>
            <a:r>
              <a:rPr lang="en-US" sz="2400" i="1" dirty="0" smtClean="0">
                <a:sym typeface="Symbol" pitchFamily="18" charset="2"/>
              </a:rPr>
              <a:t>v</a:t>
            </a:r>
            <a:r>
              <a:rPr lang="en-US" sz="2400" dirty="0" smtClean="0">
                <a:sym typeface="Symbol" pitchFamily="18" charset="2"/>
              </a:rPr>
              <a:t>  </a:t>
            </a:r>
            <a:r>
              <a:rPr lang="en-US" sz="2400" i="1" dirty="0" smtClean="0">
                <a:sym typeface="Symbol" pitchFamily="18" charset="2"/>
              </a:rPr>
              <a:t>V</a:t>
            </a:r>
            <a:r>
              <a:rPr lang="en-US" sz="2400" dirty="0" smtClean="0">
                <a:sym typeface="Symbol" pitchFamily="18" charset="2"/>
              </a:rPr>
              <a:t>,  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u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&gt;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i="1" baseline="-25000" dirty="0" smtClean="0"/>
              <a:t> </a:t>
            </a:r>
            <a:r>
              <a:rPr lang="en-US" sz="2400" i="1" baseline="-250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2400" y="0"/>
            <a:ext cx="5181600" cy="1143000"/>
          </a:xfrm>
        </p:spPr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</a:rPr>
              <a:t>Tree with bipartite but </a:t>
            </a:r>
            <a:br>
              <a:rPr lang="en-US" sz="2800" dirty="0" smtClean="0">
                <a:solidFill>
                  <a:srgbClr val="FFFF00"/>
                </a:solidFill>
              </a:rPr>
            </a:br>
            <a:r>
              <a:rPr lang="en-US" sz="2800" dirty="0" smtClean="0">
                <a:solidFill>
                  <a:srgbClr val="FFFF00"/>
                </a:solidFill>
              </a:rPr>
              <a:t>no </a:t>
            </a:r>
            <a:r>
              <a:rPr lang="en-US" sz="2800" dirty="0" smtClean="0">
                <a:solidFill>
                  <a:srgbClr val="FFFF00"/>
                </a:solidFill>
                <a:latin typeface="Symbol" pitchFamily="18" charset="2"/>
              </a:rPr>
              <a:t>a</a:t>
            </a:r>
            <a:r>
              <a:rPr lang="en-US" sz="2800" dirty="0" smtClean="0">
                <a:solidFill>
                  <a:srgbClr val="FFFF00"/>
                </a:solidFill>
              </a:rPr>
              <a:t>-</a:t>
            </a:r>
            <a:r>
              <a:rPr lang="en-US" sz="2800" dirty="0" smtClean="0">
                <a:solidFill>
                  <a:srgbClr val="FFFF00"/>
                </a:solidFill>
              </a:rPr>
              <a:t>labeling </a:t>
            </a:r>
            <a:endParaRPr lang="en-US" sz="2800" dirty="0"/>
          </a:p>
        </p:txBody>
      </p:sp>
      <p:pic>
        <p:nvPicPr>
          <p:cNvPr id="4" name="Picture 3" descr="7tre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0" y="2438400"/>
            <a:ext cx="3386111" cy="32838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0600" y="1295400"/>
            <a:ext cx="68823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Every </a:t>
            </a:r>
            <a:r>
              <a:rPr lang="en-US" sz="2800" dirty="0" smtClean="0">
                <a:latin typeface="Symbol" pitchFamily="18" charset="2"/>
              </a:rPr>
              <a:t>a</a:t>
            </a:r>
            <a:r>
              <a:rPr lang="en-US" sz="2800" dirty="0" smtClean="0"/>
              <a:t>-labeling is a bipartite labeling but the </a:t>
            </a:r>
          </a:p>
          <a:p>
            <a:r>
              <a:rPr lang="en-US" sz="2800" dirty="0" smtClean="0"/>
              <a:t>converse is not true.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057400" y="5943600"/>
            <a:ext cx="5257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Tree with bipartite but </a:t>
            </a:r>
            <a:r>
              <a:rPr lang="en-US" sz="2400" dirty="0" smtClean="0"/>
              <a:t>no </a:t>
            </a:r>
            <a:r>
              <a:rPr lang="en-US" sz="2400" dirty="0" smtClean="0">
                <a:latin typeface="Symbol" pitchFamily="18" charset="2"/>
              </a:rPr>
              <a:t>a</a:t>
            </a:r>
            <a:r>
              <a:rPr lang="en-US" sz="2400" dirty="0" smtClean="0"/>
              <a:t>-labeling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200" dirty="0" smtClean="0">
                <a:solidFill>
                  <a:srgbClr val="FFFF00"/>
                </a:solidFill>
              </a:rPr>
              <a:t>Mathematical Programming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110329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Formulating Graceful Labeling of Trees as a mixed integer linear programming (MIP) problem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286000"/>
            <a:ext cx="807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- Use </a:t>
            </a:r>
            <a:r>
              <a:rPr lang="en-US" sz="2400" dirty="0" err="1" smtClean="0">
                <a:solidFill>
                  <a:srgbClr val="C00000"/>
                </a:solidFill>
              </a:rPr>
              <a:t>Birkhoff</a:t>
            </a:r>
            <a:r>
              <a:rPr lang="en-US" sz="2400" dirty="0" err="1" smtClean="0"/>
              <a:t>’s</a:t>
            </a:r>
            <a:r>
              <a:rPr lang="en-US" sz="2400" dirty="0" smtClean="0"/>
              <a:t>  Theorem to make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iv </a:t>
            </a:r>
            <a:r>
              <a:rPr lang="en-US" sz="2400" dirty="0" smtClean="0"/>
              <a:t>incidence vector of  an assignment of 0, 1, …, </a:t>
            </a:r>
            <a:r>
              <a:rPr lang="en-US" sz="2400" i="1" dirty="0" smtClean="0"/>
              <a:t>m</a:t>
            </a:r>
            <a:r>
              <a:rPr lang="en-US" sz="2400" dirty="0" smtClean="0"/>
              <a:t> to the nodes.</a:t>
            </a:r>
            <a:br>
              <a:rPr lang="en-US" sz="2400" dirty="0" smtClean="0"/>
            </a:br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-</a:t>
            </a:r>
            <a:r>
              <a:rPr lang="en-US" sz="2400" dirty="0" smtClean="0">
                <a:solidFill>
                  <a:srgbClr val="C00000"/>
                </a:solidFill>
              </a:rPr>
              <a:t> Extract</a:t>
            </a:r>
            <a:r>
              <a:rPr lang="en-US" sz="2400" dirty="0" smtClean="0"/>
              <a:t> a set of node labels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i="1" baseline="-25000" dirty="0" smtClean="0"/>
              <a:t>  </a:t>
            </a:r>
            <a:r>
              <a:rPr lang="en-US" sz="2400" dirty="0" smtClean="0"/>
              <a:t>from</a:t>
            </a:r>
            <a:r>
              <a:rPr lang="en-US" sz="2400" i="1" dirty="0" smtClean="0"/>
              <a:t> </a:t>
            </a:r>
            <a:r>
              <a:rPr lang="en-US" sz="2400" i="1" baseline="-25000" dirty="0" smtClean="0"/>
              <a:t> 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iv</a:t>
            </a:r>
            <a:r>
              <a:rPr lang="en-US" sz="2400" i="1" dirty="0" smtClean="0"/>
              <a:t>.</a:t>
            </a:r>
            <a:br>
              <a:rPr lang="en-US" sz="2400" i="1" dirty="0" smtClean="0"/>
            </a:br>
            <a:endParaRPr lang="en-US" sz="2400" i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- Use </a:t>
            </a:r>
            <a:r>
              <a:rPr lang="en-US" sz="2400" dirty="0" err="1" smtClean="0">
                <a:solidFill>
                  <a:srgbClr val="C00000"/>
                </a:solidFill>
              </a:rPr>
              <a:t>Birkhoff</a:t>
            </a:r>
            <a:r>
              <a:rPr lang="en-US" sz="2400" dirty="0" err="1" smtClean="0"/>
              <a:t>’s</a:t>
            </a:r>
            <a:r>
              <a:rPr lang="en-US" sz="2400" dirty="0" smtClean="0"/>
              <a:t>  Theorem to make </a:t>
            </a:r>
            <a:r>
              <a:rPr lang="en-US" sz="2400" i="1" dirty="0" err="1" smtClean="0"/>
              <a:t>y</a:t>
            </a:r>
            <a:r>
              <a:rPr lang="en-US" sz="2400" i="1" baseline="-25000" dirty="0" err="1" smtClean="0"/>
              <a:t>je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incidence vector of  an assignment of 1, …, </a:t>
            </a:r>
            <a:r>
              <a:rPr lang="en-US" sz="2400" i="1" dirty="0" smtClean="0"/>
              <a:t>m</a:t>
            </a:r>
            <a:r>
              <a:rPr lang="en-US" sz="2400" dirty="0" smtClean="0"/>
              <a:t> to the edges.</a:t>
            </a:r>
            <a:br>
              <a:rPr lang="en-US" sz="2400" dirty="0" smtClean="0"/>
            </a:br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-</a:t>
            </a:r>
            <a:r>
              <a:rPr lang="en-US" sz="2400" dirty="0" smtClean="0">
                <a:solidFill>
                  <a:srgbClr val="C00000"/>
                </a:solidFill>
              </a:rPr>
              <a:t> Extract</a:t>
            </a:r>
            <a:r>
              <a:rPr lang="en-US" sz="2400" dirty="0" smtClean="0"/>
              <a:t> a set of edge labels </a:t>
            </a:r>
            <a:r>
              <a:rPr lang="en-US" sz="2400" i="1" dirty="0" smtClean="0">
                <a:latin typeface="Script MT Bold" pitchFamily="66" charset="0"/>
              </a:rPr>
              <a:t>d</a:t>
            </a:r>
            <a:r>
              <a:rPr lang="en-US" sz="2400" i="1" baseline="-25000" dirty="0" smtClean="0"/>
              <a:t>e  </a:t>
            </a:r>
            <a:r>
              <a:rPr lang="en-US" sz="2400" dirty="0" smtClean="0"/>
              <a:t>from </a:t>
            </a:r>
            <a:r>
              <a:rPr lang="en-US" sz="2400" i="1" baseline="-25000" dirty="0" smtClean="0"/>
              <a:t> </a:t>
            </a:r>
            <a:r>
              <a:rPr lang="en-US" sz="2400" i="1" dirty="0" err="1" smtClean="0"/>
              <a:t>y</a:t>
            </a:r>
            <a:r>
              <a:rPr lang="en-US" sz="2400" i="1" baseline="-25000" dirty="0" err="1" smtClean="0"/>
              <a:t>je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.</a:t>
            </a:r>
            <a:br>
              <a:rPr lang="en-US" sz="2400" i="1" dirty="0" smtClean="0"/>
            </a:br>
            <a:endParaRPr lang="en-US" sz="2400" i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-</a:t>
            </a:r>
            <a:r>
              <a:rPr lang="en-US" sz="2400" dirty="0" smtClean="0">
                <a:solidFill>
                  <a:srgbClr val="C00000"/>
                </a:solidFill>
              </a:rPr>
              <a:t> Link</a:t>
            </a:r>
            <a:r>
              <a:rPr lang="en-US" sz="2400" dirty="0" smtClean="0"/>
              <a:t> together the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dirty="0" smtClean="0"/>
              <a:t> and </a:t>
            </a:r>
            <a:r>
              <a:rPr lang="en-US" sz="2400" i="1" dirty="0" smtClean="0">
                <a:latin typeface="Script MT Bold" pitchFamily="66" charset="0"/>
              </a:rPr>
              <a:t>d</a:t>
            </a:r>
            <a:r>
              <a:rPr lang="en-US" sz="2400" i="1" baseline="-25000" dirty="0" smtClean="0"/>
              <a:t>e </a:t>
            </a:r>
            <a:r>
              <a:rPr lang="en-US" sz="2400" i="1" dirty="0" smtClean="0"/>
              <a:t> </a:t>
            </a:r>
            <a:r>
              <a:rPr lang="en-US" sz="2400" dirty="0" smtClean="0"/>
              <a:t>so that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is forced to be a graceful labeling.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Compute  </a:t>
            </a:r>
            <a:r>
              <a:rPr lang="en-US" sz="3600" i="1" dirty="0" err="1" smtClean="0">
                <a:solidFill>
                  <a:srgbClr val="FFFF00"/>
                </a:solidFill>
                <a:latin typeface="Script MT Bold" pitchFamily="66" charset="0"/>
              </a:rPr>
              <a:t>l</a:t>
            </a:r>
            <a:r>
              <a:rPr lang="en-US" sz="3600" i="1" baseline="-25000" dirty="0" err="1" smtClean="0">
                <a:solidFill>
                  <a:srgbClr val="FFFF00"/>
                </a:solidFill>
              </a:rPr>
              <a:t>v</a:t>
            </a:r>
            <a:r>
              <a:rPr lang="en-US" sz="3600" i="1" baseline="-25000" dirty="0" smtClean="0">
                <a:solidFill>
                  <a:srgbClr val="FFFF00"/>
                </a:solidFill>
              </a:rPr>
              <a:t> </a:t>
            </a:r>
            <a:r>
              <a:rPr lang="en-US" sz="3600" i="1" dirty="0" smtClean="0">
                <a:solidFill>
                  <a:srgbClr val="FFFF00"/>
                </a:solidFill>
              </a:rPr>
              <a:t>, </a:t>
            </a:r>
            <a:r>
              <a:rPr lang="en-US" sz="3600" i="1" dirty="0" smtClean="0">
                <a:solidFill>
                  <a:srgbClr val="FFFF00"/>
                </a:solidFill>
                <a:latin typeface="Script MT Bold" pitchFamily="66" charset="0"/>
              </a:rPr>
              <a:t>d</a:t>
            </a:r>
            <a:r>
              <a:rPr lang="en-US" sz="3600" i="1" baseline="-25000" dirty="0" smtClean="0">
                <a:solidFill>
                  <a:srgbClr val="FFFF00"/>
                </a:solidFill>
              </a:rPr>
              <a:t>e</a:t>
            </a:r>
            <a:endParaRPr lang="en-US" sz="3600" baseline="-25000" dirty="0">
              <a:solidFill>
                <a:srgbClr val="FFFF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1371600"/>
            <a:ext cx="7162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1. Define a 0-1 variable </a:t>
            </a:r>
            <a:r>
              <a:rPr lang="en-US" sz="2400" i="1" dirty="0" smtClean="0">
                <a:solidFill>
                  <a:srgbClr val="002060"/>
                </a:solidFill>
              </a:rPr>
              <a:t>x</a:t>
            </a:r>
            <a:r>
              <a:rPr lang="en-US" sz="2400" i="1" baseline="-25000" dirty="0" smtClean="0">
                <a:solidFill>
                  <a:srgbClr val="002060"/>
                </a:solidFill>
              </a:rPr>
              <a:t>iv</a:t>
            </a:r>
            <a:r>
              <a:rPr lang="en-US" sz="2400" dirty="0" smtClean="0">
                <a:solidFill>
                  <a:srgbClr val="002060"/>
                </a:solidFill>
              </a:rPr>
              <a:t> for </a:t>
            </a:r>
            <a:r>
              <a:rPr lang="en-US" sz="2400" i="1" dirty="0" smtClean="0">
                <a:solidFill>
                  <a:srgbClr val="002060"/>
                </a:solidFill>
              </a:rPr>
              <a:t>v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i="1" dirty="0" smtClean="0">
                <a:solidFill>
                  <a:srgbClr val="002060"/>
                </a:solidFill>
              </a:rPr>
              <a:t>V</a:t>
            </a:r>
            <a:r>
              <a:rPr lang="en-US" sz="2400" dirty="0" smtClean="0">
                <a:solidFill>
                  <a:srgbClr val="002060"/>
                </a:solidFill>
              </a:rPr>
              <a:t>, for </a:t>
            </a:r>
            <a:r>
              <a:rPr lang="en-US" sz="2400" i="1" dirty="0" err="1" smtClean="0">
                <a:solidFill>
                  <a:srgbClr val="002060"/>
                </a:solidFill>
              </a:rPr>
              <a:t>i</a:t>
            </a:r>
            <a:r>
              <a:rPr lang="en-US" sz="2400" i="1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>
                <a:solidFill>
                  <a:srgbClr val="002060"/>
                </a:solidFill>
              </a:rPr>
              <a:t> {0, 1, …, m} 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     with the interpretation 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	</a:t>
            </a:r>
            <a:r>
              <a:rPr lang="en-US" sz="2400" i="1" dirty="0" smtClean="0">
                <a:solidFill>
                  <a:srgbClr val="002060"/>
                </a:solidFill>
              </a:rPr>
              <a:t> x</a:t>
            </a:r>
            <a:r>
              <a:rPr lang="en-US" sz="2400" i="1" baseline="-25000" dirty="0" smtClean="0">
                <a:solidFill>
                  <a:srgbClr val="002060"/>
                </a:solidFill>
              </a:rPr>
              <a:t>iv</a:t>
            </a:r>
            <a:r>
              <a:rPr lang="en-US" sz="2400" dirty="0" smtClean="0">
                <a:solidFill>
                  <a:srgbClr val="002060"/>
                </a:solidFill>
              </a:rPr>
              <a:t> = 1 if node </a:t>
            </a:r>
            <a:r>
              <a:rPr lang="en-US" sz="2400" i="1" dirty="0" smtClean="0">
                <a:solidFill>
                  <a:srgbClr val="002060"/>
                </a:solidFill>
              </a:rPr>
              <a:t>v</a:t>
            </a:r>
            <a:r>
              <a:rPr lang="en-US" sz="2400" dirty="0" smtClean="0">
                <a:solidFill>
                  <a:srgbClr val="002060"/>
                </a:solidFill>
              </a:rPr>
              <a:t> is assigned the value </a:t>
            </a:r>
            <a:r>
              <a:rPr lang="en-US" sz="2400" i="1" dirty="0" err="1" smtClean="0">
                <a:solidFill>
                  <a:srgbClr val="002060"/>
                </a:solidFill>
              </a:rPr>
              <a:t>i</a:t>
            </a:r>
            <a:r>
              <a:rPr lang="en-US" sz="2400" dirty="0" smtClean="0">
                <a:solidFill>
                  <a:srgbClr val="002060"/>
                </a:solidFill>
              </a:rPr>
              <a:t>, 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	</a:t>
            </a:r>
            <a:r>
              <a:rPr lang="en-US" sz="2400" i="1" dirty="0" smtClean="0">
                <a:solidFill>
                  <a:srgbClr val="002060"/>
                </a:solidFill>
              </a:rPr>
              <a:t> x</a:t>
            </a:r>
            <a:r>
              <a:rPr lang="en-US" sz="2400" i="1" baseline="-25000" dirty="0" smtClean="0">
                <a:solidFill>
                  <a:srgbClr val="002060"/>
                </a:solidFill>
              </a:rPr>
              <a:t>iv</a:t>
            </a:r>
            <a:r>
              <a:rPr lang="en-US" sz="2400" dirty="0" smtClean="0">
                <a:solidFill>
                  <a:srgbClr val="002060"/>
                </a:solidFill>
              </a:rPr>
              <a:t> = 0 if not.</a:t>
            </a:r>
          </a:p>
          <a:p>
            <a:endParaRPr lang="en-US" dirty="0" smtClean="0"/>
          </a:p>
          <a:p>
            <a:pPr lvl="1"/>
            <a:r>
              <a:rPr lang="en-US" sz="2800" dirty="0" smtClean="0">
                <a:solidFill>
                  <a:prstClr val="black"/>
                </a:solidFill>
                <a:latin typeface="Mathematica1" pitchFamily="2" charset="2"/>
              </a:rPr>
              <a:t>S </a:t>
            </a:r>
            <a:r>
              <a:rPr lang="en-US" sz="2400" dirty="0" smtClean="0">
                <a:latin typeface="Mathematica1" pitchFamily="2" charset="2"/>
              </a:rPr>
              <a:t>(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iv </a:t>
            </a:r>
            <a:r>
              <a:rPr lang="en-US" sz="2400" i="1" dirty="0" smtClean="0"/>
              <a:t> </a:t>
            </a:r>
            <a:r>
              <a:rPr lang="en-US" sz="2400" dirty="0" smtClean="0"/>
              <a:t>: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{0, 1, …, m} ) = 1 for all </a:t>
            </a:r>
            <a:r>
              <a:rPr lang="en-US" sz="2400" i="1" dirty="0" smtClean="0"/>
              <a:t>v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V</a:t>
            </a:r>
            <a:r>
              <a:rPr lang="en-US" sz="2400" dirty="0" smtClean="0"/>
              <a:t>,</a:t>
            </a:r>
          </a:p>
          <a:p>
            <a:pPr lvl="1"/>
            <a:r>
              <a:rPr lang="en-US" sz="2800" dirty="0" smtClean="0">
                <a:latin typeface="Mathematica1" pitchFamily="2" charset="2"/>
              </a:rPr>
              <a:t>S</a:t>
            </a:r>
            <a:r>
              <a:rPr lang="en-US" sz="2400" dirty="0" smtClean="0">
                <a:latin typeface="Mathematica1" pitchFamily="2" charset="2"/>
              </a:rPr>
              <a:t>(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iv </a:t>
            </a:r>
            <a:r>
              <a:rPr lang="en-US" sz="2400" i="1" dirty="0" smtClean="0"/>
              <a:t> </a:t>
            </a:r>
            <a:r>
              <a:rPr lang="en-US" sz="2400" dirty="0" smtClean="0"/>
              <a:t>: </a:t>
            </a:r>
            <a:r>
              <a:rPr lang="en-US" sz="2400" i="1" dirty="0" smtClean="0"/>
              <a:t>v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V</a:t>
            </a:r>
            <a:r>
              <a:rPr lang="en-US" sz="2400" dirty="0" smtClean="0"/>
              <a:t>) = 1 for all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{0, 1, …, </a:t>
            </a:r>
            <a:r>
              <a:rPr lang="en-US" sz="2400" i="1" dirty="0" smtClean="0"/>
              <a:t>m</a:t>
            </a:r>
            <a:r>
              <a:rPr lang="en-US" sz="2400" dirty="0" smtClean="0"/>
              <a:t>} ,</a:t>
            </a:r>
          </a:p>
          <a:p>
            <a:pPr lvl="1"/>
            <a:r>
              <a:rPr lang="en-US" sz="2400" dirty="0" smtClean="0"/>
              <a:t>    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iv  </a:t>
            </a:r>
            <a:r>
              <a:rPr lang="en-US" sz="2400" dirty="0" smtClean="0">
                <a:cs typeface="Times New Roman" pitchFamily="18" charset="0"/>
                <a:sym typeface="Mathematica1" pitchFamily="2" charset="2"/>
              </a:rPr>
              <a:t>≥ </a:t>
            </a:r>
            <a:r>
              <a:rPr lang="en-US" sz="2400" dirty="0" smtClean="0"/>
              <a:t>0 for all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{0, 1, …, </a:t>
            </a:r>
            <a:r>
              <a:rPr lang="en-US" sz="2400" i="1" dirty="0" smtClean="0"/>
              <a:t>m</a:t>
            </a:r>
            <a:r>
              <a:rPr lang="en-US" sz="2400" dirty="0" smtClean="0"/>
              <a:t>}, </a:t>
            </a:r>
            <a:r>
              <a:rPr lang="en-US" sz="2400" i="1" dirty="0" smtClean="0"/>
              <a:t>v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V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2060"/>
                </a:solidFill>
              </a:rPr>
              <a:t>2.   Compute node labels</a:t>
            </a:r>
            <a:r>
              <a:rPr lang="en-US" sz="2400" dirty="0" smtClean="0"/>
              <a:t>  </a:t>
            </a:r>
          </a:p>
          <a:p>
            <a:r>
              <a:rPr lang="en-US" sz="2400" dirty="0" smtClean="0">
                <a:latin typeface="Script MT Bold" pitchFamily="66" charset="0"/>
              </a:rPr>
              <a:t>	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= </a:t>
            </a:r>
            <a:r>
              <a:rPr lang="en-US" sz="2400" dirty="0" smtClean="0">
                <a:latin typeface="Mathematica1" pitchFamily="2" charset="2"/>
              </a:rPr>
              <a:t>S (</a:t>
            </a:r>
            <a:r>
              <a:rPr lang="en-US" sz="2400" i="1" dirty="0" err="1" smtClean="0"/>
              <a:t>i</a:t>
            </a:r>
            <a:r>
              <a:rPr lang="en-US" sz="3200" i="1" baseline="30000" dirty="0" smtClean="0"/>
              <a:t> </a:t>
            </a:r>
            <a:r>
              <a:rPr lang="en-US" sz="2400" dirty="0" smtClean="0">
                <a:latin typeface="Mathematica1" pitchFamily="2" charset="2"/>
              </a:rPr>
              <a:t>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iv </a:t>
            </a:r>
            <a:r>
              <a:rPr lang="en-US" sz="2400" i="1" dirty="0" smtClean="0"/>
              <a:t> </a:t>
            </a:r>
            <a:r>
              <a:rPr lang="en-US" sz="2400" dirty="0" smtClean="0"/>
              <a:t>: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{0, 1, …, m}</a:t>
            </a:r>
            <a:r>
              <a:rPr lang="en-US" sz="2400" dirty="0" smtClean="0"/>
              <a:t> ) for all </a:t>
            </a:r>
            <a:r>
              <a:rPr lang="en-US" sz="2400" i="1" dirty="0" smtClean="0"/>
              <a:t>v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</a:t>
            </a:r>
            <a:r>
              <a:rPr lang="en-US" sz="2400" dirty="0" smtClean="0"/>
              <a:t> </a:t>
            </a:r>
            <a:r>
              <a:rPr lang="en-US" sz="2400" i="1" dirty="0" smtClean="0"/>
              <a:t>V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3., 4. </a:t>
            </a:r>
            <a:r>
              <a:rPr lang="en-US" sz="2400" dirty="0" smtClean="0">
                <a:solidFill>
                  <a:srgbClr val="002060"/>
                </a:solidFill>
              </a:rPr>
              <a:t>Compute </a:t>
            </a:r>
            <a:r>
              <a:rPr lang="en-US" sz="2400" i="1" dirty="0" smtClean="0">
                <a:solidFill>
                  <a:srgbClr val="002060"/>
                </a:solidFill>
                <a:latin typeface="Script MT Bold" pitchFamily="66" charset="0"/>
              </a:rPr>
              <a:t>d</a:t>
            </a:r>
            <a:r>
              <a:rPr lang="en-US" sz="2400" i="1" baseline="-25000" dirty="0" smtClean="0">
                <a:solidFill>
                  <a:srgbClr val="002060"/>
                </a:solidFill>
              </a:rPr>
              <a:t>e  </a:t>
            </a:r>
            <a:r>
              <a:rPr lang="en-US" sz="2400" dirty="0" smtClean="0">
                <a:solidFill>
                  <a:srgbClr val="002060"/>
                </a:solidFill>
              </a:rPr>
              <a:t>analogously for  edges.</a:t>
            </a:r>
          </a:p>
          <a:p>
            <a:endParaRPr lang="en-US" sz="2400" baseline="30000" dirty="0">
              <a:latin typeface="Mathematica1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Orientations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219200"/>
            <a:ext cx="7924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5. </a:t>
            </a:r>
            <a:r>
              <a:rPr lang="en-US" sz="2400" dirty="0" smtClean="0">
                <a:solidFill>
                  <a:srgbClr val="002060"/>
                </a:solidFill>
              </a:rPr>
              <a:t>We  require  </a:t>
            </a:r>
            <a:r>
              <a:rPr lang="en-US" sz="2400" i="1" dirty="0" err="1" smtClean="0">
                <a:latin typeface="Script MT Bold" pitchFamily="66" charset="0"/>
              </a:rPr>
              <a:t>d</a:t>
            </a:r>
            <a:r>
              <a:rPr lang="en-US" sz="2400" i="1" baseline="-25000" dirty="0" err="1" smtClean="0"/>
              <a:t>uv</a:t>
            </a:r>
            <a:r>
              <a:rPr lang="en-US" sz="2400" dirty="0" smtClean="0"/>
              <a:t> = |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–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u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|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 </a:t>
            </a:r>
            <a:r>
              <a:rPr lang="en-US" sz="2400" baseline="30000" dirty="0" smtClean="0"/>
              <a:t>(*)    </a:t>
            </a:r>
            <a:r>
              <a:rPr lang="en-US" sz="2400" dirty="0" smtClean="0">
                <a:solidFill>
                  <a:srgbClr val="002060"/>
                </a:solidFill>
              </a:rPr>
              <a:t>for all edges </a:t>
            </a:r>
            <a:r>
              <a:rPr lang="en-US" sz="2400" i="1" dirty="0" err="1" smtClean="0">
                <a:solidFill>
                  <a:srgbClr val="002060"/>
                </a:solidFill>
              </a:rPr>
              <a:t>uv</a:t>
            </a:r>
            <a:r>
              <a:rPr lang="en-US" sz="2400" dirty="0" smtClean="0">
                <a:solidFill>
                  <a:srgbClr val="002060"/>
                </a:solidFill>
              </a:rPr>
              <a:t>.  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The absolute value causes a complication.  </a:t>
            </a:r>
            <a:r>
              <a:rPr lang="en-US" sz="2400" b="1" dirty="0" smtClean="0">
                <a:solidFill>
                  <a:srgbClr val="00B050"/>
                </a:solidFill>
              </a:rPr>
              <a:t>We orient the edges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and replace  </a:t>
            </a:r>
            <a:r>
              <a:rPr lang="en-US" sz="2400" baseline="30000" dirty="0" smtClean="0">
                <a:solidFill>
                  <a:srgbClr val="002060"/>
                </a:solidFill>
              </a:rPr>
              <a:t>(*)</a:t>
            </a:r>
            <a:r>
              <a:rPr lang="en-US" sz="2400" dirty="0" smtClean="0">
                <a:solidFill>
                  <a:srgbClr val="002060"/>
                </a:solidFill>
              </a:rPr>
              <a:t> with        </a:t>
            </a:r>
          </a:p>
          <a:p>
            <a:r>
              <a:rPr lang="en-US" sz="2400" i="1" dirty="0" smtClean="0">
                <a:solidFill>
                  <a:srgbClr val="002060"/>
                </a:solidFill>
              </a:rPr>
              <a:t>		</a:t>
            </a:r>
            <a:r>
              <a:rPr lang="en-US" sz="2400" i="1" dirty="0" err="1" smtClean="0">
                <a:latin typeface="Script MT Bold" pitchFamily="66" charset="0"/>
              </a:rPr>
              <a:t>d</a:t>
            </a:r>
            <a:r>
              <a:rPr lang="en-US" sz="2400" i="1" baseline="-25000" dirty="0" err="1" smtClean="0"/>
              <a:t>uv</a:t>
            </a:r>
            <a:r>
              <a:rPr lang="en-US" sz="2400" dirty="0" smtClean="0"/>
              <a:t> =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u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–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dirty="0" smtClean="0"/>
              <a:t> for all </a:t>
            </a:r>
            <a:r>
              <a:rPr lang="en-US" sz="2400" i="1" dirty="0" err="1" smtClean="0"/>
              <a:t>uv</a:t>
            </a:r>
            <a:r>
              <a:rPr lang="en-US" sz="2400" i="1" dirty="0" smtClean="0"/>
              <a:t>. </a:t>
            </a:r>
          </a:p>
          <a:p>
            <a:endParaRPr lang="en-US" sz="2400" dirty="0" smtClean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This </a:t>
            </a:r>
            <a:r>
              <a:rPr lang="en-US" sz="2400" dirty="0" smtClean="0">
                <a:solidFill>
                  <a:srgbClr val="002060"/>
                </a:solidFill>
              </a:rPr>
              <a:t>is satisfied if</a:t>
            </a:r>
            <a:r>
              <a:rPr lang="en-US" sz="2400" i="1" dirty="0" smtClean="0"/>
              <a:t>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u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&gt;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i="1" baseline="-25000" dirty="0" smtClean="0"/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but violated if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u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&lt;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.</a:t>
            </a:r>
          </a:p>
          <a:p>
            <a:endParaRPr lang="en-US" sz="2400" i="1" dirty="0" smtClean="0"/>
          </a:p>
          <a:p>
            <a:r>
              <a:rPr lang="en-US" sz="2400" dirty="0" smtClean="0"/>
              <a:t>Add a new 0-1 variable </a:t>
            </a:r>
            <a:r>
              <a:rPr lang="en-US" sz="2400" i="1" dirty="0" err="1" smtClean="0"/>
              <a:t>r</a:t>
            </a:r>
            <a:r>
              <a:rPr lang="en-US" sz="2400" i="1" baseline="-25000" dirty="0" err="1" smtClean="0"/>
              <a:t>uv</a:t>
            </a:r>
            <a:r>
              <a:rPr lang="en-US" sz="2400" dirty="0" smtClean="0"/>
              <a:t> for each edge </a:t>
            </a:r>
            <a:r>
              <a:rPr lang="en-US" sz="2400" i="1" dirty="0" err="1" smtClean="0"/>
              <a:t>uv</a:t>
            </a:r>
            <a:r>
              <a:rPr lang="en-US" sz="2400" dirty="0" smtClean="0"/>
              <a:t>;  interpretation: if </a:t>
            </a:r>
            <a:r>
              <a:rPr lang="en-US" sz="2400" i="1" dirty="0" err="1" smtClean="0"/>
              <a:t>r</a:t>
            </a:r>
            <a:r>
              <a:rPr lang="en-US" sz="2400" i="1" baseline="-25000" dirty="0" err="1" smtClean="0"/>
              <a:t>uv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= 0, we keep the orientation. </a:t>
            </a:r>
            <a:r>
              <a:rPr lang="en-US" sz="2400" dirty="0" smtClean="0"/>
              <a:t> If </a:t>
            </a:r>
            <a:r>
              <a:rPr lang="en-US" sz="2400" i="1" dirty="0" err="1" smtClean="0"/>
              <a:t>r</a:t>
            </a:r>
            <a:r>
              <a:rPr lang="en-US" sz="2400" i="1" baseline="-25000" dirty="0" err="1" smtClean="0"/>
              <a:t>uv</a:t>
            </a:r>
            <a:r>
              <a:rPr lang="en-US" sz="2400" i="1" baseline="-25000" dirty="0" smtClean="0"/>
              <a:t> </a:t>
            </a:r>
            <a:r>
              <a:rPr lang="en-US" sz="2400" dirty="0" smtClean="0"/>
              <a:t>= 1,  we reverse it</a:t>
            </a:r>
            <a:r>
              <a:rPr lang="en-US" sz="2400" i="1" dirty="0" smtClean="0"/>
              <a:t>.</a:t>
            </a:r>
          </a:p>
          <a:p>
            <a:endParaRPr lang="en-US" sz="2400" i="1" dirty="0" smtClean="0"/>
          </a:p>
          <a:p>
            <a:r>
              <a:rPr lang="en-US" sz="2400" dirty="0" smtClean="0"/>
              <a:t>For all edges  </a:t>
            </a:r>
            <a:r>
              <a:rPr lang="en-US" sz="2400" i="1" dirty="0" err="1" smtClean="0"/>
              <a:t>uv</a:t>
            </a:r>
            <a:r>
              <a:rPr lang="en-US" sz="2400" i="1" dirty="0" smtClean="0"/>
              <a:t>,   </a:t>
            </a:r>
            <a:r>
              <a:rPr lang="en-US" sz="2400" i="1" dirty="0" err="1" smtClean="0">
                <a:latin typeface="Script MT Bold" pitchFamily="66" charset="0"/>
              </a:rPr>
              <a:t>d</a:t>
            </a:r>
            <a:r>
              <a:rPr lang="en-US" sz="2400" i="1" baseline="-25000" dirty="0" err="1" smtClean="0"/>
              <a:t>uv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  <a:sym typeface="Mathematica1" pitchFamily="2" charset="2"/>
              </a:rPr>
              <a:t>≥</a:t>
            </a:r>
            <a:r>
              <a:rPr lang="en-US" sz="2400" dirty="0" smtClean="0"/>
              <a:t>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u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–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i="1" baseline="-25000" dirty="0" smtClean="0"/>
              <a:t> </a:t>
            </a:r>
            <a:endParaRPr lang="en-US" sz="2400" dirty="0" smtClean="0"/>
          </a:p>
          <a:p>
            <a:r>
              <a:rPr lang="en-US" sz="2400" i="1" dirty="0" smtClean="0"/>
              <a:t>                                 </a:t>
            </a:r>
            <a:r>
              <a:rPr lang="en-US" sz="2400" i="1" dirty="0" err="1" smtClean="0">
                <a:latin typeface="Script MT Bold" pitchFamily="66" charset="0"/>
              </a:rPr>
              <a:t>d</a:t>
            </a:r>
            <a:r>
              <a:rPr lang="en-US" sz="2400" i="1" baseline="-25000" dirty="0" err="1" smtClean="0"/>
              <a:t>uv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≤</a:t>
            </a:r>
            <a:r>
              <a:rPr lang="en-US" sz="2400" dirty="0" smtClean="0"/>
              <a:t>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u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–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dirty="0" smtClean="0"/>
              <a:t> +2</a:t>
            </a:r>
            <a:r>
              <a:rPr lang="en-US" sz="2400" i="1" dirty="0" smtClean="0"/>
              <a:t>m </a:t>
            </a:r>
            <a:r>
              <a:rPr lang="en-US" sz="2400" i="1" dirty="0" err="1" smtClean="0"/>
              <a:t>r</a:t>
            </a:r>
            <a:r>
              <a:rPr lang="en-US" sz="2400" i="1" baseline="-25000" dirty="0" err="1" smtClean="0"/>
              <a:t>uv</a:t>
            </a:r>
            <a:endParaRPr lang="en-US" sz="2400" dirty="0" smtClean="0"/>
          </a:p>
          <a:p>
            <a:r>
              <a:rPr lang="en-US" sz="2400" i="1" dirty="0" smtClean="0"/>
              <a:t>	                    </a:t>
            </a:r>
            <a:r>
              <a:rPr lang="en-US" sz="2400" i="1" dirty="0" err="1" smtClean="0">
                <a:latin typeface="Script MT Bold" pitchFamily="66" charset="0"/>
              </a:rPr>
              <a:t>d</a:t>
            </a:r>
            <a:r>
              <a:rPr lang="en-US" sz="2400" i="1" baseline="-25000" dirty="0" err="1" smtClean="0"/>
              <a:t>uv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  <a:sym typeface="Mathematica1" pitchFamily="2" charset="2"/>
              </a:rPr>
              <a:t>≥</a:t>
            </a:r>
            <a:r>
              <a:rPr lang="en-US" sz="2400" dirty="0" smtClean="0"/>
              <a:t>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–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u</a:t>
            </a:r>
            <a:r>
              <a:rPr lang="en-US" sz="2400" i="1" baseline="-25000" dirty="0" smtClean="0"/>
              <a:t> </a:t>
            </a:r>
          </a:p>
          <a:p>
            <a:r>
              <a:rPr lang="en-US" sz="2400" i="1" baseline="-25000" dirty="0" smtClean="0"/>
              <a:t>	 </a:t>
            </a:r>
            <a:r>
              <a:rPr lang="en-US" sz="2400" i="1" dirty="0" smtClean="0"/>
              <a:t>                   </a:t>
            </a:r>
            <a:r>
              <a:rPr lang="en-US" sz="2400" i="1" dirty="0" err="1" smtClean="0">
                <a:latin typeface="Script MT Bold" pitchFamily="66" charset="0"/>
              </a:rPr>
              <a:t>d</a:t>
            </a:r>
            <a:r>
              <a:rPr lang="en-US" sz="2400" i="1" baseline="-25000" dirty="0" err="1" smtClean="0"/>
              <a:t>uv</a:t>
            </a:r>
            <a:r>
              <a:rPr lang="en-US" sz="24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≤</a:t>
            </a:r>
            <a:r>
              <a:rPr lang="en-US" sz="2400" dirty="0" smtClean="0"/>
              <a:t>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i="1" baseline="-25000" dirty="0" smtClean="0"/>
              <a:t> </a:t>
            </a:r>
            <a:r>
              <a:rPr lang="en-US" sz="2400" i="1" dirty="0" smtClean="0"/>
              <a:t>– </a:t>
            </a:r>
            <a:r>
              <a:rPr lang="en-US" sz="2400" i="1" dirty="0" smtClean="0">
                <a:latin typeface="Script MT Bold" pitchFamily="66" charset="0"/>
              </a:rPr>
              <a:t>l</a:t>
            </a:r>
            <a:r>
              <a:rPr lang="en-US" sz="2400" i="1" baseline="-25000" dirty="0" smtClean="0"/>
              <a:t>u</a:t>
            </a:r>
            <a:r>
              <a:rPr lang="en-US" sz="2400" dirty="0" smtClean="0"/>
              <a:t>+2</a:t>
            </a:r>
            <a:r>
              <a:rPr lang="en-US" sz="2400" i="1" dirty="0" smtClean="0"/>
              <a:t>m</a:t>
            </a:r>
            <a:r>
              <a:rPr lang="en-US" sz="2400" dirty="0" smtClean="0"/>
              <a:t>(1 - </a:t>
            </a:r>
            <a:r>
              <a:rPr lang="en-US" sz="2400" i="1" dirty="0" err="1" smtClean="0"/>
              <a:t>r</a:t>
            </a:r>
            <a:r>
              <a:rPr lang="en-US" sz="2400" i="1" baseline="-25000" dirty="0" err="1" smtClean="0"/>
              <a:t>uv</a:t>
            </a:r>
            <a:r>
              <a:rPr lang="en-US" sz="2400" i="1" baseline="-25000" dirty="0" smtClean="0"/>
              <a:t>  </a:t>
            </a:r>
            <a:r>
              <a:rPr lang="en-US" sz="2400" dirty="0" smtClean="0"/>
              <a:t>).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6400800" y="2143780"/>
            <a:ext cx="1600200" cy="637520"/>
            <a:chOff x="3733800" y="2753380"/>
            <a:chExt cx="1600200" cy="637520"/>
          </a:xfrm>
        </p:grpSpPr>
        <p:grpSp>
          <p:nvGrpSpPr>
            <p:cNvPr id="14" name="Group 13"/>
            <p:cNvGrpSpPr/>
            <p:nvPr/>
          </p:nvGrpSpPr>
          <p:grpSpPr>
            <a:xfrm>
              <a:off x="3886200" y="3200400"/>
              <a:ext cx="1219200" cy="190500"/>
              <a:chOff x="1905000" y="3810000"/>
              <a:chExt cx="1219200" cy="19050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905000" y="3810000"/>
                <a:ext cx="152400" cy="1905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2971800" y="3810000"/>
                <a:ext cx="152400" cy="1905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" name="Straight Arrow Connector 10"/>
              <p:cNvCxnSpPr>
                <a:stCxn id="8" idx="6"/>
                <a:endCxn id="9" idx="2"/>
              </p:cNvCxnSpPr>
              <p:nvPr/>
            </p:nvCxnSpPr>
            <p:spPr>
              <a:xfrm>
                <a:off x="2057400" y="3905250"/>
                <a:ext cx="914400" cy="0"/>
              </a:xfrm>
              <a:prstGeom prst="straightConnector1">
                <a:avLst/>
              </a:prstGeom>
              <a:ln w="3175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3733800" y="28956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  +</a:t>
              </a:r>
              <a:endParaRPr lang="en-US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876800" y="2753380"/>
              <a:ext cx="457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/>
                <a:t>-</a:t>
              </a:r>
              <a:endParaRPr lang="en-US" sz="2800" b="1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6477000" y="2743200"/>
            <a:ext cx="303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u</a:t>
            </a:r>
            <a:endParaRPr lang="en-US" i="1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7467600" y="2743200"/>
            <a:ext cx="287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v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What happened?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143000"/>
            <a:ext cx="8077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ran this formulation, minimizing   </a:t>
            </a:r>
            <a:r>
              <a:rPr lang="en-US" sz="2800" dirty="0" smtClean="0">
                <a:solidFill>
                  <a:prstClr val="black"/>
                </a:solidFill>
                <a:latin typeface="Mathematica1" pitchFamily="2" charset="2"/>
              </a:rPr>
              <a:t>S </a:t>
            </a:r>
            <a:r>
              <a:rPr lang="en-US" sz="2400" i="1" dirty="0" err="1" smtClean="0">
                <a:solidFill>
                  <a:prstClr val="black"/>
                </a:solidFill>
              </a:rPr>
              <a:t>r</a:t>
            </a:r>
            <a:r>
              <a:rPr lang="en-US" sz="2400" i="1" baseline="-25000" dirty="0" err="1" smtClean="0">
                <a:solidFill>
                  <a:prstClr val="black"/>
                </a:solidFill>
              </a:rPr>
              <a:t>uv</a:t>
            </a:r>
            <a:r>
              <a:rPr lang="en-US" sz="2400" i="1" baseline="-25000" dirty="0" smtClean="0">
                <a:solidFill>
                  <a:prstClr val="black"/>
                </a:solidFill>
              </a:rPr>
              <a:t> </a:t>
            </a:r>
            <a:r>
              <a:rPr lang="en-US" sz="2400" i="1" dirty="0" smtClean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which equals the number of edges for which the </a:t>
            </a:r>
            <a:r>
              <a:rPr lang="en-US" sz="2400" dirty="0" smtClean="0">
                <a:solidFill>
                  <a:prstClr val="black"/>
                </a:solidFill>
              </a:rPr>
              <a:t>initial orientation</a:t>
            </a:r>
            <a:r>
              <a:rPr lang="en-US" sz="2400" baseline="-25000" dirty="0" smtClean="0">
                <a:solidFill>
                  <a:prstClr val="black"/>
                </a:solidFill>
              </a:rPr>
              <a:t>  </a:t>
            </a:r>
            <a:r>
              <a:rPr lang="en-US" sz="2400" dirty="0" smtClean="0">
                <a:solidFill>
                  <a:prstClr val="black"/>
                </a:solidFill>
              </a:rPr>
              <a:t>was reversed</a:t>
            </a:r>
            <a:r>
              <a:rPr lang="en-US" sz="2400" i="1" dirty="0" smtClean="0">
                <a:solidFill>
                  <a:prstClr val="black"/>
                </a:solidFill>
              </a:rPr>
              <a:t>.</a:t>
            </a:r>
          </a:p>
          <a:p>
            <a:endParaRPr lang="en-US" sz="2400" i="1" dirty="0" smtClean="0">
              <a:solidFill>
                <a:prstClr val="black"/>
              </a:solidFill>
            </a:endParaRPr>
          </a:p>
          <a:p>
            <a:r>
              <a:rPr lang="en-US" sz="2400" i="1" u="sng" dirty="0" smtClean="0">
                <a:solidFill>
                  <a:prstClr val="black"/>
                </a:solidFill>
              </a:rPr>
              <a:t>Bipartite Orientation</a:t>
            </a:r>
            <a:r>
              <a:rPr lang="en-US" sz="2400" dirty="0" smtClean="0">
                <a:solidFill>
                  <a:prstClr val="black"/>
                </a:solidFill>
              </a:rPr>
              <a:t>:  Trees are bipartite; 2-color the nodes black and white then orient every arc from black to white.</a:t>
            </a:r>
          </a:p>
          <a:p>
            <a:endParaRPr lang="en-US" sz="2400" i="1" dirty="0" smtClean="0">
              <a:solidFill>
                <a:prstClr val="black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When we ran with a bipartite orientation then no edges had to have their orders reversed for any tree we tried!</a:t>
            </a:r>
            <a:endParaRPr lang="en-US" dirty="0">
              <a:solidFill>
                <a:srgbClr val="002060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2286000" y="4202668"/>
            <a:ext cx="3657600" cy="2655332"/>
            <a:chOff x="1981200" y="2145268"/>
            <a:chExt cx="3657600" cy="2655332"/>
          </a:xfrm>
        </p:grpSpPr>
        <p:grpSp>
          <p:nvGrpSpPr>
            <p:cNvPr id="5" name="Group 4"/>
            <p:cNvGrpSpPr/>
            <p:nvPr/>
          </p:nvGrpSpPr>
          <p:grpSpPr>
            <a:xfrm>
              <a:off x="1981200" y="2145268"/>
              <a:ext cx="3657600" cy="2655332"/>
              <a:chOff x="1981200" y="2133600"/>
              <a:chExt cx="3657600" cy="2655332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2362200" y="2362200"/>
                <a:ext cx="152400" cy="1905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048000" y="3048000"/>
                <a:ext cx="152400" cy="1905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810000" y="3048000"/>
                <a:ext cx="152400" cy="1905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495800" y="3048000"/>
                <a:ext cx="152400" cy="1905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257800" y="3810000"/>
                <a:ext cx="152400" cy="1905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257800" y="2438400"/>
                <a:ext cx="152400" cy="1905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3810000" y="3733800"/>
                <a:ext cx="152400" cy="1905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3810000" y="4419600"/>
                <a:ext cx="152400" cy="1905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2286000" y="3733800"/>
                <a:ext cx="152400" cy="1905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" name="Straight Connector 14"/>
              <p:cNvCxnSpPr>
                <a:stCxn id="6" idx="5"/>
                <a:endCxn id="7" idx="1"/>
              </p:cNvCxnSpPr>
              <p:nvPr/>
            </p:nvCxnSpPr>
            <p:spPr>
              <a:xfrm>
                <a:off x="2492282" y="2524802"/>
                <a:ext cx="578036" cy="551096"/>
              </a:xfrm>
              <a:prstGeom prst="line">
                <a:avLst/>
              </a:prstGeom>
              <a:ln w="34925">
                <a:solidFill>
                  <a:srgbClr val="C00000"/>
                </a:solidFill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7" idx="3"/>
                <a:endCxn id="14" idx="7"/>
              </p:cNvCxnSpPr>
              <p:nvPr/>
            </p:nvCxnSpPr>
            <p:spPr>
              <a:xfrm flipH="1">
                <a:off x="2416082" y="3210602"/>
                <a:ext cx="654236" cy="551096"/>
              </a:xfrm>
              <a:prstGeom prst="line">
                <a:avLst/>
              </a:prstGeom>
              <a:ln w="3492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7" idx="6"/>
                <a:endCxn id="8" idx="2"/>
              </p:cNvCxnSpPr>
              <p:nvPr/>
            </p:nvCxnSpPr>
            <p:spPr>
              <a:xfrm>
                <a:off x="3200400" y="3143250"/>
                <a:ext cx="609600" cy="0"/>
              </a:xfrm>
              <a:prstGeom prst="line">
                <a:avLst/>
              </a:prstGeom>
              <a:ln w="3492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8" idx="6"/>
                <a:endCxn id="9" idx="2"/>
              </p:cNvCxnSpPr>
              <p:nvPr/>
            </p:nvCxnSpPr>
            <p:spPr>
              <a:xfrm>
                <a:off x="3962400" y="3143250"/>
                <a:ext cx="533400" cy="0"/>
              </a:xfrm>
              <a:prstGeom prst="line">
                <a:avLst/>
              </a:prstGeom>
              <a:ln w="34925">
                <a:solidFill>
                  <a:srgbClr val="C00000"/>
                </a:solidFill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9" idx="5"/>
                <a:endCxn id="10" idx="1"/>
              </p:cNvCxnSpPr>
              <p:nvPr/>
            </p:nvCxnSpPr>
            <p:spPr>
              <a:xfrm>
                <a:off x="4625882" y="3210602"/>
                <a:ext cx="654236" cy="627296"/>
              </a:xfrm>
              <a:prstGeom prst="line">
                <a:avLst/>
              </a:prstGeom>
              <a:ln w="34925">
                <a:solidFill>
                  <a:srgbClr val="C00000"/>
                </a:solidFill>
                <a:headEnd type="none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stCxn id="11" idx="3"/>
                <a:endCxn id="9" idx="7"/>
              </p:cNvCxnSpPr>
              <p:nvPr/>
            </p:nvCxnSpPr>
            <p:spPr>
              <a:xfrm flipH="1">
                <a:off x="4625882" y="2601002"/>
                <a:ext cx="654236" cy="474896"/>
              </a:xfrm>
              <a:prstGeom prst="line">
                <a:avLst/>
              </a:prstGeom>
              <a:ln w="34925">
                <a:solidFill>
                  <a:srgbClr val="C00000"/>
                </a:solidFill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8" idx="4"/>
                <a:endCxn id="12" idx="0"/>
              </p:cNvCxnSpPr>
              <p:nvPr/>
            </p:nvCxnSpPr>
            <p:spPr>
              <a:xfrm>
                <a:off x="3886200" y="3238500"/>
                <a:ext cx="0" cy="495300"/>
              </a:xfrm>
              <a:prstGeom prst="line">
                <a:avLst/>
              </a:prstGeom>
              <a:ln w="34925">
                <a:solidFill>
                  <a:srgbClr val="C00000"/>
                </a:solidFill>
                <a:headEnd type="arrow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stCxn id="12" idx="4"/>
                <a:endCxn id="13" idx="0"/>
              </p:cNvCxnSpPr>
              <p:nvPr/>
            </p:nvCxnSpPr>
            <p:spPr>
              <a:xfrm>
                <a:off x="3886200" y="3924300"/>
                <a:ext cx="0" cy="495300"/>
              </a:xfrm>
              <a:prstGeom prst="line">
                <a:avLst/>
              </a:prstGeom>
              <a:ln w="3492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TextBox 22"/>
              <p:cNvSpPr txBox="1"/>
              <p:nvPr/>
            </p:nvSpPr>
            <p:spPr>
              <a:xfrm>
                <a:off x="3581400" y="4419600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</a:t>
                </a:r>
                <a:endParaRPr lang="en-US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3505200" y="3657600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4</a:t>
                </a:r>
                <a:endParaRPr lang="en-US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334000" y="3897868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3</a:t>
                </a:r>
                <a:endParaRPr lang="en-US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334000" y="2133600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</a:t>
                </a:r>
                <a:endParaRPr lang="en-US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343400" y="2743200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8</a:t>
                </a:r>
                <a:endParaRPr lang="en-US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048000" y="2754868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7</a:t>
                </a:r>
                <a:endParaRPr lang="en-US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981200" y="3810000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5</a:t>
                </a:r>
                <a:endParaRPr lang="en-US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057400" y="2133600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6</a:t>
                </a:r>
                <a:endParaRPr lang="en-US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733800" y="2754868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2514600" y="2724090"/>
              <a:ext cx="2743200" cy="1638420"/>
              <a:chOff x="2514600" y="2724090"/>
              <a:chExt cx="2743200" cy="1638420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4876800" y="2800290"/>
                <a:ext cx="381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50"/>
                    </a:solidFill>
                  </a:rPr>
                  <a:t>6</a:t>
                </a:r>
                <a:endParaRPr lang="en-US" sz="20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4724400" y="3429000"/>
                <a:ext cx="381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50"/>
                    </a:solidFill>
                  </a:rPr>
                  <a:t>5</a:t>
                </a:r>
                <a:endParaRPr lang="en-US" sz="20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886200" y="3962400"/>
                <a:ext cx="381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50"/>
                    </a:solidFill>
                  </a:rPr>
                  <a:t>3</a:t>
                </a:r>
                <a:endParaRPr lang="en-US" sz="20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3352800" y="3105090"/>
                <a:ext cx="381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50"/>
                    </a:solidFill>
                  </a:rPr>
                  <a:t>7</a:t>
                </a:r>
                <a:endParaRPr lang="en-US" sz="20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038600" y="3105090"/>
                <a:ext cx="381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50"/>
                    </a:solidFill>
                  </a:rPr>
                  <a:t>8</a:t>
                </a:r>
                <a:endParaRPr lang="en-US" sz="20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3886200" y="3333690"/>
                <a:ext cx="381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50"/>
                    </a:solidFill>
                  </a:rPr>
                  <a:t>4</a:t>
                </a:r>
                <a:endParaRPr lang="en-US" sz="20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667000" y="3429000"/>
                <a:ext cx="381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50"/>
                    </a:solidFill>
                  </a:rPr>
                  <a:t>2</a:t>
                </a:r>
                <a:endParaRPr lang="en-US" sz="20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514600" y="2724090"/>
                <a:ext cx="381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B050"/>
                    </a:solidFill>
                  </a:rPr>
                  <a:t>1</a:t>
                </a:r>
                <a:endParaRPr lang="en-US" sz="2000" b="1" dirty="0">
                  <a:solidFill>
                    <a:srgbClr val="00B05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0"/>
            <a:ext cx="5181600" cy="8382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Sample runs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nodes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Running time (h:m:sec:csec)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55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00:08:10:38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Lobster – bipartite labeling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105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06:13:23:06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Lobster – bipartite labeling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00:00:01:02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Lobster – bipartite labeling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j-lt"/>
                          <a:ea typeface="Calibri"/>
                          <a:cs typeface="Times New Roman"/>
                        </a:rPr>
                        <a:t>81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+mj-lt"/>
                          <a:ea typeface="Calibri"/>
                          <a:cs typeface="Times New Roman"/>
                        </a:rPr>
                        <a:t>36 hours plus</a:t>
                      </a:r>
                      <a:endParaRPr lang="en-US" sz="16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Lobster – no labeling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j-lt"/>
                          <a:ea typeface="Calibri"/>
                          <a:cs typeface="Times New Roman"/>
                        </a:rPr>
                        <a:t>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j-lt"/>
                          <a:ea typeface="Calibri"/>
                          <a:cs typeface="Times New Roman"/>
                        </a:rPr>
                        <a:t>00:04:34.71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Lobster – bipartite labeling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j-lt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j-lt"/>
                          <a:ea typeface="Calibri"/>
                          <a:cs typeface="Times New Roman"/>
                        </a:rPr>
                        <a:t>00:00:18:97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Lobster – bipartite labeling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j-lt"/>
                          <a:ea typeface="Calibri"/>
                          <a:cs typeface="Times New Roman"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j-lt"/>
                          <a:ea typeface="Calibri"/>
                          <a:cs typeface="Times New Roman"/>
                        </a:rPr>
                        <a:t>00:00:02:19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Lobster – bipartite labeling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j-lt"/>
                          <a:ea typeface="Calibri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j-lt"/>
                          <a:ea typeface="Calibri"/>
                          <a:cs typeface="Times New Roman"/>
                        </a:rPr>
                        <a:t>00:00:11:48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Lobster – bipartite labeling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j-lt"/>
                          <a:ea typeface="Calibri"/>
                          <a:cs typeface="Times New Roman"/>
                        </a:rPr>
                        <a:t>91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j-lt"/>
                          <a:ea typeface="Calibri"/>
                          <a:cs typeface="Times New Roman"/>
                        </a:rPr>
                        <a:t>01:41:49.86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Lobster – bipartite labeling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j-lt"/>
                          <a:ea typeface="Calibri"/>
                          <a:cs typeface="Times New Roman"/>
                        </a:rPr>
                        <a:t>69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j-lt"/>
                          <a:ea typeface="Calibri"/>
                          <a:cs typeface="Times New Roman"/>
                        </a:rPr>
                        <a:t>01:13:37:35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Lobster – bipartite labeling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+mj-lt"/>
                          <a:ea typeface="Calibri"/>
                          <a:cs typeface="Times New Roman"/>
                        </a:rPr>
                        <a:t>81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+mj-lt"/>
                          <a:ea typeface="Calibri"/>
                          <a:cs typeface="Times New Roman"/>
                        </a:rPr>
                        <a:t>02:41:22:38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Lobster – bipartite labeling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86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01:24:42:33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Lobster – bipartite labeling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274638"/>
            <a:ext cx="51054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FFFF00"/>
                </a:solidFill>
              </a:rPr>
              <a:t>Bipartite labeling of a spider</a:t>
            </a:r>
            <a:endParaRPr lang="en-US" sz="3200" dirty="0">
              <a:solidFill>
                <a:srgbClr val="FFFF00"/>
              </a:solidFill>
            </a:endParaRPr>
          </a:p>
        </p:txBody>
      </p:sp>
      <p:grpSp>
        <p:nvGrpSpPr>
          <p:cNvPr id="4" name="Group 70"/>
          <p:cNvGrpSpPr/>
          <p:nvPr/>
        </p:nvGrpSpPr>
        <p:grpSpPr>
          <a:xfrm>
            <a:off x="2895600" y="2133600"/>
            <a:ext cx="4540609" cy="3715224"/>
            <a:chOff x="2590800" y="1524000"/>
            <a:chExt cx="4540609" cy="3715224"/>
          </a:xfrm>
        </p:grpSpPr>
        <p:sp>
          <p:nvSpPr>
            <p:cNvPr id="5" name="Oval 4"/>
            <p:cNvSpPr/>
            <p:nvPr/>
          </p:nvSpPr>
          <p:spPr>
            <a:xfrm>
              <a:off x="4343400" y="3581400"/>
              <a:ext cx="197209" cy="210024"/>
            </a:xfrm>
            <a:prstGeom prst="ellipse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2590800" y="20574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5410200" y="15240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3048000" y="2590800"/>
              <a:ext cx="197209" cy="210024"/>
            </a:xfrm>
            <a:prstGeom prst="ellipse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410200" y="2362200"/>
              <a:ext cx="197209" cy="210024"/>
            </a:xfrm>
            <a:prstGeom prst="ellipse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715000" y="5029200"/>
              <a:ext cx="197209" cy="210024"/>
            </a:xfrm>
            <a:prstGeom prst="ellipse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819400" y="4876800"/>
              <a:ext cx="197209" cy="210024"/>
            </a:xfrm>
            <a:prstGeom prst="ellipse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581400" y="41148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81400" y="30480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4876800" y="28956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953000" y="42672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>
              <a:stCxn id="12" idx="7"/>
              <a:endCxn id="5" idx="3"/>
            </p:cNvCxnSpPr>
            <p:nvPr/>
          </p:nvCxnSpPr>
          <p:spPr>
            <a:xfrm flipV="1">
              <a:off x="3749728" y="3760667"/>
              <a:ext cx="622553" cy="3848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5"/>
              <a:endCxn id="8" idx="1"/>
            </p:cNvCxnSpPr>
            <p:nvPr/>
          </p:nvCxnSpPr>
          <p:spPr>
            <a:xfrm>
              <a:off x="2759128" y="2236667"/>
              <a:ext cx="317753" cy="3848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9" idx="0"/>
              <a:endCxn id="7" idx="4"/>
            </p:cNvCxnSpPr>
            <p:nvPr/>
          </p:nvCxnSpPr>
          <p:spPr>
            <a:xfrm flipV="1">
              <a:off x="5508805" y="1734024"/>
              <a:ext cx="0" cy="628176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4" idx="7"/>
              <a:endCxn id="9" idx="3"/>
            </p:cNvCxnSpPr>
            <p:nvPr/>
          </p:nvCxnSpPr>
          <p:spPr>
            <a:xfrm flipV="1">
              <a:off x="5045128" y="2541467"/>
              <a:ext cx="393953" cy="3848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5" idx="5"/>
              <a:endCxn id="15" idx="1"/>
            </p:cNvCxnSpPr>
            <p:nvPr/>
          </p:nvCxnSpPr>
          <p:spPr>
            <a:xfrm>
              <a:off x="4511728" y="3760667"/>
              <a:ext cx="470153" cy="5372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3" idx="5"/>
              <a:endCxn id="5" idx="1"/>
            </p:cNvCxnSpPr>
            <p:nvPr/>
          </p:nvCxnSpPr>
          <p:spPr>
            <a:xfrm>
              <a:off x="3749728" y="3227267"/>
              <a:ext cx="622553" cy="3848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8" idx="5"/>
              <a:endCxn id="13" idx="1"/>
            </p:cNvCxnSpPr>
            <p:nvPr/>
          </p:nvCxnSpPr>
          <p:spPr>
            <a:xfrm>
              <a:off x="3216328" y="2770067"/>
              <a:ext cx="393953" cy="3086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2" idx="3"/>
              <a:endCxn id="11" idx="7"/>
            </p:cNvCxnSpPr>
            <p:nvPr/>
          </p:nvCxnSpPr>
          <p:spPr>
            <a:xfrm flipH="1">
              <a:off x="2987728" y="4294067"/>
              <a:ext cx="622553" cy="6134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5" idx="7"/>
              <a:endCxn id="14" idx="3"/>
            </p:cNvCxnSpPr>
            <p:nvPr/>
          </p:nvCxnSpPr>
          <p:spPr>
            <a:xfrm flipV="1">
              <a:off x="4511728" y="3074867"/>
              <a:ext cx="393953" cy="5372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5" idx="5"/>
              <a:endCxn id="10" idx="1"/>
            </p:cNvCxnSpPr>
            <p:nvPr/>
          </p:nvCxnSpPr>
          <p:spPr>
            <a:xfrm>
              <a:off x="5121328" y="4446467"/>
              <a:ext cx="622553" cy="6134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6934200" y="22098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477000" y="3124200"/>
              <a:ext cx="197209" cy="210024"/>
            </a:xfrm>
            <a:prstGeom prst="ellipse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5486400" y="3505200"/>
              <a:ext cx="197209" cy="210024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>
              <a:stCxn id="27" idx="7"/>
              <a:endCxn id="26" idx="3"/>
            </p:cNvCxnSpPr>
            <p:nvPr/>
          </p:nvCxnSpPr>
          <p:spPr>
            <a:xfrm flipV="1">
              <a:off x="6645328" y="2389067"/>
              <a:ext cx="317753" cy="765890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8" idx="6"/>
              <a:endCxn id="27" idx="3"/>
            </p:cNvCxnSpPr>
            <p:nvPr/>
          </p:nvCxnSpPr>
          <p:spPr>
            <a:xfrm flipV="1">
              <a:off x="5683609" y="3303467"/>
              <a:ext cx="822272" cy="306745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5" idx="6"/>
              <a:endCxn id="28" idx="3"/>
            </p:cNvCxnSpPr>
            <p:nvPr/>
          </p:nvCxnSpPr>
          <p:spPr>
            <a:xfrm flipV="1">
              <a:off x="4540609" y="3684467"/>
              <a:ext cx="974672" cy="1945"/>
            </a:xfrm>
            <a:prstGeom prst="line">
              <a:avLst/>
            </a:prstGeom>
            <a:ln w="444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4572000" y="3886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5052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934200" y="3886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562600" y="1828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657600" y="4419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791200" y="571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867400" y="4278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2895600" y="5181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8006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486400" y="27548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876800" y="4953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590800" y="2590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391400" y="2895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124200" y="32766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248400" y="37338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971800" y="29718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791200" y="24384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581400" y="51816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562600" y="5334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858000" y="3124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267200" y="4583668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486400" y="32766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0292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257800" y="42672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962400" y="3962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352800" y="3516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648200" y="4572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55 node random tree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4" name="Picture 3" descr="55 node tre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1219200"/>
            <a:ext cx="6534150" cy="49815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1524000"/>
            <a:ext cx="30479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55 node random tree</a:t>
            </a:r>
          </a:p>
          <a:p>
            <a:r>
              <a:rPr lang="en-US" dirty="0" smtClean="0"/>
              <a:t>Graceful labeling constructed in 8 minutes, 44.85 seconds on a Dell 4-core laptop using CPLEX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152400"/>
            <a:ext cx="60960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Steven B. Horton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4" name="Picture 3" descr="Steve in act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1257300"/>
            <a:ext cx="4524375" cy="5600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1752600"/>
            <a:ext cx="3429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Department Head, Mathematical Sciences</a:t>
            </a:r>
          </a:p>
          <a:p>
            <a:r>
              <a:rPr lang="en-US" sz="3200" dirty="0" smtClean="0"/>
              <a:t>USMA West Point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Strong Conjecture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143000"/>
            <a:ext cx="8077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2060"/>
                </a:solidFill>
              </a:rPr>
              <a:t>Bipartite Labeling</a:t>
            </a:r>
            <a:r>
              <a:rPr lang="en-US" sz="2400" dirty="0" smtClean="0">
                <a:solidFill>
                  <a:prstClr val="black"/>
                </a:solidFill>
              </a:rPr>
              <a:t>:  Labeling consistent with a bipartite orientation.</a:t>
            </a:r>
          </a:p>
          <a:p>
            <a:endParaRPr lang="en-US" sz="2400" i="1" dirty="0" smtClean="0">
              <a:solidFill>
                <a:prstClr val="black"/>
              </a:solidFill>
            </a:endParaRPr>
          </a:p>
          <a:p>
            <a:r>
              <a:rPr lang="en-US" sz="2800" b="1" i="1" dirty="0" smtClean="0">
                <a:solidFill>
                  <a:srgbClr val="7030A0"/>
                </a:solidFill>
              </a:rPr>
              <a:t>Conjecture:  Every tree has a bipartite graceful labeling</a:t>
            </a:r>
          </a:p>
          <a:p>
            <a:endParaRPr lang="en-US" sz="2800" b="1" i="1" dirty="0" smtClean="0">
              <a:solidFill>
                <a:srgbClr val="7030A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- If false and there exist trees without bipartite graceful labelings, characterize </a:t>
            </a:r>
            <a:r>
              <a:rPr lang="en-US" sz="2400" dirty="0" smtClean="0">
                <a:solidFill>
                  <a:srgbClr val="002060"/>
                </a:solidFill>
              </a:rPr>
              <a:t>  (or </a:t>
            </a:r>
            <a:r>
              <a:rPr lang="en-US" sz="2400" dirty="0" smtClean="0">
                <a:solidFill>
                  <a:srgbClr val="002060"/>
                </a:solidFill>
              </a:rPr>
              <a:t>at least find a class </a:t>
            </a:r>
            <a:r>
              <a:rPr lang="en-US" sz="2400" dirty="0" smtClean="0">
                <a:solidFill>
                  <a:srgbClr val="002060"/>
                </a:solidFill>
              </a:rPr>
              <a:t>of) such </a:t>
            </a:r>
            <a:r>
              <a:rPr lang="en-US" sz="2400" dirty="0" smtClean="0">
                <a:solidFill>
                  <a:srgbClr val="002060"/>
                </a:solidFill>
              </a:rPr>
              <a:t>trees.</a:t>
            </a:r>
          </a:p>
          <a:p>
            <a:endParaRPr lang="en-US" sz="2400" dirty="0" smtClean="0"/>
          </a:p>
          <a:p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2060"/>
                </a:solidFill>
              </a:rPr>
              <a:t>fractional version </a:t>
            </a:r>
            <a:r>
              <a:rPr lang="en-US" sz="2400" dirty="0" smtClean="0"/>
              <a:t>of the conjecture is true. For every tree, there exists a convex combination </a:t>
            </a:r>
            <a:r>
              <a:rPr lang="en-US" sz="2400" i="1" dirty="0" smtClean="0">
                <a:latin typeface="Script MT Bold" pitchFamily="66" charset="0"/>
              </a:rPr>
              <a:t>l</a:t>
            </a:r>
            <a:r>
              <a:rPr lang="en-US" sz="2400" dirty="0" smtClean="0">
                <a:latin typeface="Script MT Bold" pitchFamily="66" charset="0"/>
              </a:rPr>
              <a:t>  </a:t>
            </a:r>
            <a:r>
              <a:rPr lang="en-US" sz="2400" dirty="0" smtClean="0"/>
              <a:t>of bipartite </a:t>
            </a:r>
            <a:r>
              <a:rPr lang="en-US" sz="2400" dirty="0" err="1" smtClean="0"/>
              <a:t>labelings</a:t>
            </a:r>
            <a:r>
              <a:rPr lang="en-US" sz="2400" dirty="0" smtClean="0"/>
              <a:t> and a convex combination </a:t>
            </a:r>
            <a:r>
              <a:rPr lang="en-US" sz="2400" b="1" i="1" dirty="0" smtClean="0">
                <a:latin typeface="Script MT Bold" pitchFamily="66" charset="0"/>
              </a:rPr>
              <a:t>d</a:t>
            </a:r>
            <a:r>
              <a:rPr lang="en-US" sz="2400" dirty="0" smtClean="0"/>
              <a:t>  of edge </a:t>
            </a:r>
            <a:r>
              <a:rPr lang="en-US" sz="2400" dirty="0" err="1" smtClean="0"/>
              <a:t>labelings</a:t>
            </a:r>
            <a:r>
              <a:rPr lang="en-US" sz="2400" dirty="0" smtClean="0"/>
              <a:t> such that </a:t>
            </a:r>
            <a:r>
              <a:rPr lang="en-US" sz="2400" i="1" dirty="0" smtClean="0">
                <a:latin typeface="Script MT Bold" pitchFamily="66" charset="0"/>
              </a:rPr>
              <a:t>l</a:t>
            </a:r>
            <a:r>
              <a:rPr lang="en-US" sz="2400" dirty="0" smtClean="0">
                <a:latin typeface="Script MT Bold" pitchFamily="66" charset="0"/>
              </a:rPr>
              <a:t> </a:t>
            </a:r>
            <a:r>
              <a:rPr lang="en-US" sz="2400" dirty="0" smtClean="0"/>
              <a:t>and</a:t>
            </a:r>
            <a:r>
              <a:rPr lang="en-US" sz="2400" dirty="0" smtClean="0">
                <a:latin typeface="Script MT Bold" pitchFamily="66" charset="0"/>
              </a:rPr>
              <a:t> </a:t>
            </a:r>
            <a:r>
              <a:rPr lang="en-US" sz="2400" b="1" i="1" dirty="0" smtClean="0">
                <a:latin typeface="Script MT Bold" pitchFamily="66" charset="0"/>
              </a:rPr>
              <a:t>d</a:t>
            </a:r>
            <a:r>
              <a:rPr lang="en-US" sz="2400" b="1" i="1" dirty="0" smtClean="0"/>
              <a:t> </a:t>
            </a:r>
            <a:r>
              <a:rPr lang="en-US" sz="2400" dirty="0" smtClean="0"/>
              <a:t>satisfy the linking constraints.  </a:t>
            </a:r>
          </a:p>
          <a:p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4876800" cy="944562"/>
          </a:xfrm>
        </p:spPr>
        <p:txBody>
          <a:bodyPr/>
          <a:lstStyle/>
          <a:p>
            <a:r>
              <a:rPr lang="en-US" sz="4000" dirty="0" smtClean="0">
                <a:solidFill>
                  <a:srgbClr val="FFFF00"/>
                </a:solidFill>
              </a:rPr>
              <a:t>Complexity question: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complexity of determining whether a tree has an </a:t>
            </a:r>
            <a:r>
              <a:rPr lang="en-US" i="1" dirty="0" smtClean="0">
                <a:latin typeface="Symbol" pitchFamily="18" charset="2"/>
              </a:rPr>
              <a:t>a</a:t>
            </a:r>
            <a:r>
              <a:rPr lang="en-US" dirty="0" smtClean="0"/>
              <a:t>-labeling?  Does it help  knowing how the high and low labels split up?</a:t>
            </a:r>
          </a:p>
          <a:p>
            <a:r>
              <a:rPr lang="en-US" dirty="0" smtClean="0"/>
              <a:t>The MIP formulation can solve this – minimize or maximize the sum of the labels on one side of bipartition of tree.</a:t>
            </a:r>
          </a:p>
          <a:p>
            <a:r>
              <a:rPr lang="en-US" dirty="0" smtClean="0"/>
              <a:t>Some spiders do, some spiders don’t.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152400"/>
            <a:ext cx="4800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Polyhedral Question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/>
              <a:t>P</a:t>
            </a:r>
            <a:r>
              <a:rPr lang="en-US" dirty="0" smtClean="0"/>
              <a:t> = { </a:t>
            </a:r>
            <a:r>
              <a:rPr lang="en-US" i="1" dirty="0" smtClean="0"/>
              <a:t>x</a:t>
            </a:r>
            <a:r>
              <a:rPr lang="en-US" dirty="0" smtClean="0"/>
              <a:t>: </a:t>
            </a:r>
            <a:r>
              <a:rPr lang="en-US" i="1" dirty="0" smtClean="0"/>
              <a:t>Ax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≤ </a:t>
            </a:r>
            <a:r>
              <a:rPr lang="en-US" i="1" dirty="0" smtClean="0">
                <a:cs typeface="Times New Roman" pitchFamily="18" charset="0"/>
              </a:rPr>
              <a:t>b</a:t>
            </a:r>
            <a:r>
              <a:rPr lang="en-US" dirty="0" smtClean="0">
                <a:cs typeface="Times New Roman" pitchFamily="18" charset="0"/>
              </a:rPr>
              <a:t> } </a:t>
            </a:r>
            <a:r>
              <a:rPr lang="en-US" dirty="0" smtClean="0"/>
              <a:t> be an integral polyhedron.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Q</a:t>
            </a:r>
            <a:r>
              <a:rPr lang="en-US" dirty="0" smtClean="0"/>
              <a:t> = {</a:t>
            </a:r>
            <a:r>
              <a:rPr lang="en-US" i="1" dirty="0" smtClean="0"/>
              <a:t>y</a:t>
            </a:r>
            <a:r>
              <a:rPr lang="en-US" dirty="0" smtClean="0"/>
              <a:t>: </a:t>
            </a:r>
            <a:r>
              <a:rPr lang="en-US" i="1" dirty="0" smtClean="0"/>
              <a:t>Cy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≤ </a:t>
            </a:r>
            <a:r>
              <a:rPr lang="en-US" i="1" dirty="0" smtClean="0">
                <a:cs typeface="Times New Roman" pitchFamily="18" charset="0"/>
              </a:rPr>
              <a:t>d</a:t>
            </a:r>
            <a:r>
              <a:rPr lang="en-US" dirty="0" smtClean="0">
                <a:cs typeface="Times New Roman" pitchFamily="18" charset="0"/>
              </a:rPr>
              <a:t> }  be an integral polyhedron.</a:t>
            </a:r>
          </a:p>
          <a:p>
            <a:r>
              <a:rPr lang="en-US" dirty="0" smtClean="0">
                <a:cs typeface="Times New Roman" pitchFamily="18" charset="0"/>
              </a:rPr>
              <a:t>Let  </a:t>
            </a:r>
            <a:r>
              <a:rPr lang="en-US" i="1" dirty="0" smtClean="0">
                <a:cs typeface="Times New Roman" pitchFamily="18" charset="0"/>
              </a:rPr>
              <a:t>R</a:t>
            </a:r>
            <a:r>
              <a:rPr lang="en-US" dirty="0" smtClean="0">
                <a:cs typeface="Times New Roman" pitchFamily="18" charset="0"/>
              </a:rPr>
              <a:t> = {(</a:t>
            </a:r>
            <a:r>
              <a:rPr lang="en-US" i="1" dirty="0" err="1" smtClean="0">
                <a:cs typeface="Times New Roman" pitchFamily="18" charset="0"/>
              </a:rPr>
              <a:t>x,y</a:t>
            </a:r>
            <a:r>
              <a:rPr lang="en-US" dirty="0" smtClean="0">
                <a:cs typeface="Times New Roman" pitchFamily="18" charset="0"/>
              </a:rPr>
              <a:t>) =  0 } define a linear space on </a:t>
            </a:r>
            <a:r>
              <a:rPr lang="en-US" i="1" dirty="0" smtClean="0">
                <a:cs typeface="Times New Roman" pitchFamily="18" charset="0"/>
              </a:rPr>
              <a:t>x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i="1" dirty="0" smtClean="0">
                <a:cs typeface="Times New Roman" pitchFamily="18" charset="0"/>
              </a:rPr>
              <a:t>y</a:t>
            </a:r>
            <a:r>
              <a:rPr lang="en-US" dirty="0" smtClean="0">
                <a:cs typeface="Times New Roman" pitchFamily="18" charset="0"/>
              </a:rPr>
              <a:t>.</a:t>
            </a:r>
          </a:p>
          <a:p>
            <a:r>
              <a:rPr lang="en-US" dirty="0" smtClean="0">
                <a:cs typeface="Times New Roman" pitchFamily="18" charset="0"/>
              </a:rPr>
              <a:t>When does there exist integral </a:t>
            </a:r>
            <a:r>
              <a:rPr lang="en-US" i="1" dirty="0" smtClean="0">
                <a:cs typeface="Times New Roman" pitchFamily="18" charset="0"/>
              </a:rPr>
              <a:t>x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smtClean="0">
                <a:sym typeface="Symbol" pitchFamily="18" charset="2"/>
              </a:rPr>
              <a:t> </a:t>
            </a:r>
            <a:r>
              <a:rPr lang="en-US" i="1" dirty="0" smtClean="0">
                <a:sym typeface="Symbol" pitchFamily="18" charset="2"/>
              </a:rPr>
              <a:t>P</a:t>
            </a:r>
            <a:r>
              <a:rPr lang="en-US" dirty="0" smtClean="0">
                <a:sym typeface="Symbol" pitchFamily="18" charset="2"/>
              </a:rPr>
              <a:t>, integral </a:t>
            </a:r>
            <a:br>
              <a:rPr lang="en-US" dirty="0" smtClean="0">
                <a:sym typeface="Symbol" pitchFamily="18" charset="2"/>
              </a:rPr>
            </a:br>
            <a:r>
              <a:rPr lang="en-US" i="1" dirty="0" smtClean="0">
                <a:sym typeface="Symbol" pitchFamily="18" charset="2"/>
              </a:rPr>
              <a:t>y</a:t>
            </a:r>
            <a:r>
              <a:rPr lang="en-US" dirty="0" smtClean="0">
                <a:sym typeface="Symbol" pitchFamily="18" charset="2"/>
              </a:rPr>
              <a:t>  </a:t>
            </a:r>
            <a:r>
              <a:rPr lang="en-US" i="1" dirty="0" smtClean="0">
                <a:sym typeface="Symbol" pitchFamily="18" charset="2"/>
              </a:rPr>
              <a:t>Q</a:t>
            </a:r>
            <a:r>
              <a:rPr lang="en-US" dirty="0" smtClean="0">
                <a:sym typeface="Symbol" pitchFamily="18" charset="2"/>
              </a:rPr>
              <a:t> such that (</a:t>
            </a:r>
            <a:r>
              <a:rPr lang="en-US" i="1" dirty="0" err="1" smtClean="0">
                <a:sym typeface="Symbol" pitchFamily="18" charset="2"/>
              </a:rPr>
              <a:t>x,y</a:t>
            </a:r>
            <a:r>
              <a:rPr lang="en-US" dirty="0" smtClean="0">
                <a:sym typeface="Symbol" pitchFamily="18" charset="2"/>
              </a:rPr>
              <a:t>)  </a:t>
            </a:r>
            <a:r>
              <a:rPr lang="en-US" i="1" dirty="0" smtClean="0">
                <a:sym typeface="Symbol" pitchFamily="18" charset="2"/>
              </a:rPr>
              <a:t>R</a:t>
            </a:r>
            <a:r>
              <a:rPr lang="en-US" dirty="0" smtClean="0">
                <a:sym typeface="Symbol" pitchFamily="18" charset="2"/>
              </a:rPr>
              <a:t>?</a:t>
            </a:r>
          </a:p>
          <a:p>
            <a:r>
              <a:rPr lang="en-US" dirty="0" smtClean="0">
                <a:sym typeface="Symbol" pitchFamily="18" charset="2"/>
              </a:rPr>
              <a:t>Our </a:t>
            </a:r>
            <a:r>
              <a:rPr lang="en-US" i="1" dirty="0" smtClean="0">
                <a:sym typeface="Symbol" pitchFamily="18" charset="2"/>
              </a:rPr>
              <a:t>R</a:t>
            </a:r>
            <a:r>
              <a:rPr lang="en-US" dirty="0" smtClean="0">
                <a:sym typeface="Symbol" pitchFamily="18" charset="2"/>
              </a:rPr>
              <a:t> is really simple – the incidence structure of a tree. Can that help?</a:t>
            </a:r>
          </a:p>
          <a:p>
            <a:endParaRPr lang="en-US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228600"/>
            <a:ext cx="5105400" cy="762000"/>
          </a:xfrm>
        </p:spPr>
        <p:txBody>
          <a:bodyPr/>
          <a:lstStyle/>
          <a:p>
            <a:r>
              <a:rPr lang="en-US" sz="3200" dirty="0" smtClean="0">
                <a:solidFill>
                  <a:srgbClr val="FFFF00"/>
                </a:solidFill>
              </a:rPr>
              <a:t>Optimal Linear Arrangements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219200"/>
            <a:ext cx="82296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</a:t>
            </a:r>
            <a:r>
              <a:rPr lang="en-US" sz="2400" i="1" dirty="0" smtClean="0"/>
              <a:t>linear arrangement </a:t>
            </a:r>
            <a:r>
              <a:rPr lang="en-US" sz="2400" dirty="0" smtClean="0"/>
              <a:t>of a graph </a:t>
            </a:r>
            <a:r>
              <a:rPr lang="en-US" sz="2400" i="1" dirty="0" smtClean="0"/>
              <a:t>G = (V, E) </a:t>
            </a:r>
            <a:r>
              <a:rPr lang="en-US" sz="2400" dirty="0" smtClean="0"/>
              <a:t>is a node labeling </a:t>
            </a:r>
          </a:p>
          <a:p>
            <a:r>
              <a:rPr lang="en-US" sz="2400" i="1" dirty="0" smtClean="0"/>
              <a:t>(</a:t>
            </a:r>
            <a:r>
              <a:rPr lang="en-US" sz="2400" dirty="0" smtClean="0">
                <a:latin typeface="Script MT Bold" pitchFamily="66" charset="0"/>
              </a:rPr>
              <a:t>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dirty="0" smtClean="0"/>
              <a:t> : </a:t>
            </a:r>
            <a:r>
              <a:rPr lang="en-US" sz="2400" i="1" dirty="0" smtClean="0"/>
              <a:t>v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 </a:t>
            </a:r>
            <a:r>
              <a:rPr lang="en-US" sz="2400" i="1" dirty="0" smtClean="0">
                <a:sym typeface="Symbol" pitchFamily="18" charset="2"/>
              </a:rPr>
              <a:t>V) </a:t>
            </a:r>
            <a:r>
              <a:rPr lang="en-US" sz="2400" dirty="0" smtClean="0">
                <a:sym typeface="Symbol" pitchFamily="18" charset="2"/>
              </a:rPr>
              <a:t>of </a:t>
            </a:r>
            <a:r>
              <a:rPr lang="en-US" sz="2400" i="1" dirty="0" smtClean="0">
                <a:sym typeface="Symbol" pitchFamily="18" charset="2"/>
              </a:rPr>
              <a:t>G</a:t>
            </a:r>
            <a:r>
              <a:rPr lang="en-US" sz="2400" dirty="0" smtClean="0">
                <a:sym typeface="Symbol" pitchFamily="18" charset="2"/>
              </a:rPr>
              <a:t>;  let  </a:t>
            </a:r>
            <a:r>
              <a:rPr lang="en-US" sz="2400" b="1" i="1" dirty="0" err="1" smtClean="0">
                <a:latin typeface="Script MT Bold" pitchFamily="66" charset="0"/>
              </a:rPr>
              <a:t>d</a:t>
            </a:r>
            <a:r>
              <a:rPr lang="en-US" sz="2400" b="1" i="1" baseline="-25000" dirty="0" err="1" smtClean="0"/>
              <a:t>uv</a:t>
            </a:r>
            <a:r>
              <a:rPr lang="en-US" sz="2400" dirty="0" smtClean="0"/>
              <a:t> = (|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dirty="0" smtClean="0"/>
              <a:t> –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u</a:t>
            </a:r>
            <a:r>
              <a:rPr lang="en-US" sz="2400" dirty="0" smtClean="0"/>
              <a:t>|: </a:t>
            </a:r>
            <a:r>
              <a:rPr lang="en-US" sz="2400" dirty="0" err="1" smtClean="0"/>
              <a:t>uv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 pitchFamily="18" charset="2"/>
              </a:rPr>
              <a:t> </a:t>
            </a:r>
            <a:r>
              <a:rPr lang="en-US" sz="2400" i="1" dirty="0" smtClean="0">
                <a:sym typeface="Symbol" pitchFamily="18" charset="2"/>
              </a:rPr>
              <a:t>E )</a:t>
            </a:r>
            <a:r>
              <a:rPr lang="en-US" sz="2400" dirty="0" smtClean="0"/>
              <a:t> be the vector of induced edge labels.</a:t>
            </a:r>
          </a:p>
          <a:p>
            <a:endParaRPr lang="en-US" sz="2400" dirty="0" smtClean="0"/>
          </a:p>
          <a:p>
            <a:r>
              <a:rPr lang="en-US" sz="2400" dirty="0" smtClean="0"/>
              <a:t>An </a:t>
            </a:r>
            <a:r>
              <a:rPr lang="en-US" sz="2400" i="1" dirty="0" smtClean="0"/>
              <a:t>Optimal Linear Arrangement </a:t>
            </a:r>
            <a:r>
              <a:rPr lang="en-US" sz="2400" dirty="0" smtClean="0"/>
              <a:t>of </a:t>
            </a:r>
            <a:r>
              <a:rPr lang="en-US" sz="2400" i="1" dirty="0" smtClean="0"/>
              <a:t>G</a:t>
            </a:r>
            <a:r>
              <a:rPr lang="en-US" sz="2400" dirty="0" smtClean="0"/>
              <a:t> is a linear arrangement for which </a:t>
            </a:r>
            <a:r>
              <a:rPr lang="en-US" sz="2800" dirty="0" smtClean="0">
                <a:solidFill>
                  <a:prstClr val="black"/>
                </a:solidFill>
                <a:latin typeface="Mathematica1" pitchFamily="2" charset="2"/>
              </a:rPr>
              <a:t>S </a:t>
            </a:r>
            <a:r>
              <a:rPr lang="en-US" sz="2400" b="1" i="1" dirty="0" err="1" smtClean="0">
                <a:latin typeface="Script MT Bold" pitchFamily="66" charset="0"/>
              </a:rPr>
              <a:t>d</a:t>
            </a:r>
            <a:r>
              <a:rPr lang="en-US" sz="2400" b="1" i="1" baseline="-25000" dirty="0" err="1" smtClean="0"/>
              <a:t>uv</a:t>
            </a:r>
            <a:r>
              <a:rPr lang="en-US" sz="2400" b="1" i="1" baseline="-25000" dirty="0" smtClean="0"/>
              <a:t> </a:t>
            </a:r>
            <a:r>
              <a:rPr lang="en-US" sz="2400" dirty="0" smtClean="0"/>
              <a:t>is minimized.</a:t>
            </a:r>
            <a:endParaRPr lang="en-US" sz="24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304800" y="4419600"/>
            <a:ext cx="2743200" cy="1752600"/>
            <a:chOff x="1981200" y="2133600"/>
            <a:chExt cx="3657600" cy="2655332"/>
          </a:xfrm>
        </p:grpSpPr>
        <p:sp>
          <p:nvSpPr>
            <p:cNvPr id="43" name="Oval 42"/>
            <p:cNvSpPr/>
            <p:nvPr/>
          </p:nvSpPr>
          <p:spPr>
            <a:xfrm>
              <a:off x="2362200" y="23622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3048000" y="3048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810000" y="3048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4495800" y="3048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5257800" y="3810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5257800" y="24384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810000" y="37338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3810000" y="44196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2286000" y="37338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stCxn id="43" idx="5"/>
              <a:endCxn id="44" idx="1"/>
            </p:cNvCxnSpPr>
            <p:nvPr/>
          </p:nvCxnSpPr>
          <p:spPr>
            <a:xfrm>
              <a:off x="2492282" y="2524802"/>
              <a:ext cx="578036" cy="5510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44" idx="3"/>
              <a:endCxn id="51" idx="7"/>
            </p:cNvCxnSpPr>
            <p:nvPr/>
          </p:nvCxnSpPr>
          <p:spPr>
            <a:xfrm flipH="1">
              <a:off x="2416082" y="3210602"/>
              <a:ext cx="654236" cy="5510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44" idx="6"/>
              <a:endCxn id="45" idx="2"/>
            </p:cNvCxnSpPr>
            <p:nvPr/>
          </p:nvCxnSpPr>
          <p:spPr>
            <a:xfrm>
              <a:off x="3200400" y="3143250"/>
              <a:ext cx="609600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45" idx="6"/>
              <a:endCxn id="46" idx="2"/>
            </p:cNvCxnSpPr>
            <p:nvPr/>
          </p:nvCxnSpPr>
          <p:spPr>
            <a:xfrm>
              <a:off x="3962400" y="3143250"/>
              <a:ext cx="533400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46" idx="5"/>
              <a:endCxn id="47" idx="1"/>
            </p:cNvCxnSpPr>
            <p:nvPr/>
          </p:nvCxnSpPr>
          <p:spPr>
            <a:xfrm>
              <a:off x="4625882" y="3210602"/>
              <a:ext cx="654236" cy="6272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48" idx="3"/>
              <a:endCxn id="46" idx="7"/>
            </p:cNvCxnSpPr>
            <p:nvPr/>
          </p:nvCxnSpPr>
          <p:spPr>
            <a:xfrm flipH="1">
              <a:off x="4625882" y="2601002"/>
              <a:ext cx="654236" cy="4748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45" idx="4"/>
              <a:endCxn id="49" idx="0"/>
            </p:cNvCxnSpPr>
            <p:nvPr/>
          </p:nvCxnSpPr>
          <p:spPr>
            <a:xfrm>
              <a:off x="3886200" y="3238500"/>
              <a:ext cx="0" cy="49530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49" idx="4"/>
              <a:endCxn id="50" idx="0"/>
            </p:cNvCxnSpPr>
            <p:nvPr/>
          </p:nvCxnSpPr>
          <p:spPr>
            <a:xfrm>
              <a:off x="3886200" y="3924300"/>
              <a:ext cx="0" cy="49530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3581400" y="4419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505200" y="3657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334000" y="38978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334000" y="2133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343400" y="2572413"/>
              <a:ext cx="30480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048000" y="2595397"/>
              <a:ext cx="30480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981200" y="38100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057400" y="2133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733800" y="2572413"/>
              <a:ext cx="304800" cy="369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724400" y="4495800"/>
            <a:ext cx="2743200" cy="1878162"/>
            <a:chOff x="1981200" y="2133600"/>
            <a:chExt cx="3657600" cy="2845569"/>
          </a:xfrm>
        </p:grpSpPr>
        <p:sp>
          <p:nvSpPr>
            <p:cNvPr id="70" name="Oval 69"/>
            <p:cNvSpPr/>
            <p:nvPr/>
          </p:nvSpPr>
          <p:spPr>
            <a:xfrm>
              <a:off x="2362200" y="23622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3048000" y="3048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3810000" y="3048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4495800" y="3048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5257800" y="3810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5257800" y="24384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3810000" y="37338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3810000" y="44196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2286000" y="37338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9" name="Straight Connector 78"/>
            <p:cNvCxnSpPr>
              <a:stCxn id="70" idx="5"/>
              <a:endCxn id="71" idx="1"/>
            </p:cNvCxnSpPr>
            <p:nvPr/>
          </p:nvCxnSpPr>
          <p:spPr>
            <a:xfrm>
              <a:off x="2492282" y="2524802"/>
              <a:ext cx="578036" cy="5510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71" idx="3"/>
              <a:endCxn id="78" idx="7"/>
            </p:cNvCxnSpPr>
            <p:nvPr/>
          </p:nvCxnSpPr>
          <p:spPr>
            <a:xfrm flipH="1">
              <a:off x="2416082" y="3210602"/>
              <a:ext cx="654236" cy="5510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71" idx="6"/>
              <a:endCxn id="72" idx="2"/>
            </p:cNvCxnSpPr>
            <p:nvPr/>
          </p:nvCxnSpPr>
          <p:spPr>
            <a:xfrm>
              <a:off x="3200400" y="3143250"/>
              <a:ext cx="609600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2" idx="6"/>
              <a:endCxn id="73" idx="2"/>
            </p:cNvCxnSpPr>
            <p:nvPr/>
          </p:nvCxnSpPr>
          <p:spPr>
            <a:xfrm>
              <a:off x="3962400" y="3143250"/>
              <a:ext cx="533400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73" idx="5"/>
              <a:endCxn id="74" idx="1"/>
            </p:cNvCxnSpPr>
            <p:nvPr/>
          </p:nvCxnSpPr>
          <p:spPr>
            <a:xfrm>
              <a:off x="4625882" y="3210602"/>
              <a:ext cx="654236" cy="6272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75" idx="3"/>
              <a:endCxn id="73" idx="7"/>
            </p:cNvCxnSpPr>
            <p:nvPr/>
          </p:nvCxnSpPr>
          <p:spPr>
            <a:xfrm flipH="1">
              <a:off x="4625882" y="2601002"/>
              <a:ext cx="654236" cy="4748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72" idx="4"/>
              <a:endCxn id="76" idx="0"/>
            </p:cNvCxnSpPr>
            <p:nvPr/>
          </p:nvCxnSpPr>
          <p:spPr>
            <a:xfrm>
              <a:off x="3886200" y="3238500"/>
              <a:ext cx="0" cy="49530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76" idx="4"/>
              <a:endCxn id="77" idx="0"/>
            </p:cNvCxnSpPr>
            <p:nvPr/>
          </p:nvCxnSpPr>
          <p:spPr>
            <a:xfrm>
              <a:off x="3886200" y="3924300"/>
              <a:ext cx="0" cy="49530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87"/>
            <p:cNvSpPr txBox="1"/>
            <p:nvPr/>
          </p:nvSpPr>
          <p:spPr>
            <a:xfrm>
              <a:off x="3581400" y="4419601"/>
              <a:ext cx="304800" cy="559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3505200" y="3657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334000" y="3897869"/>
              <a:ext cx="304800" cy="559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334000" y="2133600"/>
              <a:ext cx="304800" cy="559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343400" y="2572413"/>
              <a:ext cx="304800" cy="559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3048000" y="2595397"/>
              <a:ext cx="304800" cy="559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1981200" y="3810000"/>
              <a:ext cx="304800" cy="559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057400" y="2133600"/>
              <a:ext cx="304800" cy="559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733800" y="2572413"/>
              <a:ext cx="304800" cy="5595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781800" y="53340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2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257800" y="45720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2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248400" y="48768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3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781800" y="46482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1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172200" y="56388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1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6172200" y="51816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1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791200" y="48768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1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5257800" y="5257800"/>
            <a:ext cx="22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1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4724400" y="4038600"/>
            <a:ext cx="3191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Linear Arrangement of value 12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685800" y="4038600"/>
            <a:ext cx="1833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Graceful Labeling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OLA on trees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112" name="Group 111"/>
          <p:cNvGrpSpPr/>
          <p:nvPr/>
        </p:nvGrpSpPr>
        <p:grpSpPr>
          <a:xfrm>
            <a:off x="914400" y="1524000"/>
            <a:ext cx="6400800" cy="674132"/>
            <a:chOff x="914400" y="1905000"/>
            <a:chExt cx="6400800" cy="674132"/>
          </a:xfrm>
        </p:grpSpPr>
        <p:sp>
          <p:nvSpPr>
            <p:cNvPr id="107" name="Arc 106"/>
            <p:cNvSpPr/>
            <p:nvPr/>
          </p:nvSpPr>
          <p:spPr>
            <a:xfrm>
              <a:off x="3352800" y="1905000"/>
              <a:ext cx="2209800" cy="381000"/>
            </a:xfrm>
            <a:prstGeom prst="arc">
              <a:avLst>
                <a:gd name="adj1" fmla="val 10834765"/>
                <a:gd name="adj2" fmla="val 0"/>
              </a:avLst>
            </a:prstGeom>
            <a:ln w="317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1752600" y="2057400"/>
              <a:ext cx="876300" cy="125736"/>
              <a:chOff x="3581400" y="3581400"/>
              <a:chExt cx="876300" cy="125736"/>
            </a:xfrm>
          </p:grpSpPr>
          <p:cxnSp>
            <p:nvCxnSpPr>
              <p:cNvPr id="18" name="Straight Connector 17"/>
              <p:cNvCxnSpPr>
                <a:stCxn id="20" idx="6"/>
                <a:endCxn id="21" idx="2"/>
              </p:cNvCxnSpPr>
              <p:nvPr/>
            </p:nvCxnSpPr>
            <p:spPr>
              <a:xfrm>
                <a:off x="3695700" y="3644268"/>
                <a:ext cx="647700" cy="0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Oval 19"/>
              <p:cNvSpPr/>
              <p:nvPr/>
            </p:nvSpPr>
            <p:spPr>
              <a:xfrm>
                <a:off x="3581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4343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2514600" y="2057400"/>
              <a:ext cx="876300" cy="125736"/>
              <a:chOff x="3581400" y="3581400"/>
              <a:chExt cx="876300" cy="125736"/>
            </a:xfrm>
          </p:grpSpPr>
          <p:cxnSp>
            <p:nvCxnSpPr>
              <p:cNvPr id="34" name="Straight Connector 33"/>
              <p:cNvCxnSpPr>
                <a:stCxn id="35" idx="6"/>
                <a:endCxn id="36" idx="2"/>
              </p:cNvCxnSpPr>
              <p:nvPr/>
            </p:nvCxnSpPr>
            <p:spPr>
              <a:xfrm>
                <a:off x="3695700" y="3644268"/>
                <a:ext cx="647700" cy="0"/>
              </a:xfrm>
              <a:prstGeom prst="line">
                <a:avLst/>
              </a:prstGeom>
              <a:ln w="158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Oval 34"/>
              <p:cNvSpPr/>
              <p:nvPr/>
            </p:nvSpPr>
            <p:spPr>
              <a:xfrm>
                <a:off x="3581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4343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3276600" y="2057400"/>
              <a:ext cx="876300" cy="125736"/>
              <a:chOff x="3581400" y="3581400"/>
              <a:chExt cx="876300" cy="125736"/>
            </a:xfrm>
          </p:grpSpPr>
          <p:cxnSp>
            <p:nvCxnSpPr>
              <p:cNvPr id="38" name="Straight Connector 37"/>
              <p:cNvCxnSpPr>
                <a:stCxn id="39" idx="6"/>
                <a:endCxn id="40" idx="2"/>
              </p:cNvCxnSpPr>
              <p:nvPr/>
            </p:nvCxnSpPr>
            <p:spPr>
              <a:xfrm>
                <a:off x="3695700" y="3644268"/>
                <a:ext cx="647700" cy="0"/>
              </a:xfrm>
              <a:prstGeom prst="line">
                <a:avLst/>
              </a:prstGeom>
              <a:ln w="158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Oval 38"/>
              <p:cNvSpPr/>
              <p:nvPr/>
            </p:nvSpPr>
            <p:spPr>
              <a:xfrm>
                <a:off x="3581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4343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4038600" y="2057400"/>
              <a:ext cx="876300" cy="125736"/>
              <a:chOff x="3581400" y="3581400"/>
              <a:chExt cx="876300" cy="125736"/>
            </a:xfrm>
          </p:grpSpPr>
          <p:cxnSp>
            <p:nvCxnSpPr>
              <p:cNvPr id="42" name="Straight Connector 41"/>
              <p:cNvCxnSpPr>
                <a:stCxn id="43" idx="6"/>
                <a:endCxn id="44" idx="2"/>
              </p:cNvCxnSpPr>
              <p:nvPr/>
            </p:nvCxnSpPr>
            <p:spPr>
              <a:xfrm>
                <a:off x="3695700" y="3644268"/>
                <a:ext cx="647700" cy="0"/>
              </a:xfrm>
              <a:prstGeom prst="line">
                <a:avLst/>
              </a:prstGeom>
              <a:ln w="158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42"/>
              <p:cNvSpPr/>
              <p:nvPr/>
            </p:nvSpPr>
            <p:spPr>
              <a:xfrm>
                <a:off x="3581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4343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4800600" y="2057400"/>
              <a:ext cx="876300" cy="125736"/>
              <a:chOff x="3581400" y="3581400"/>
              <a:chExt cx="876300" cy="125736"/>
            </a:xfrm>
          </p:grpSpPr>
          <p:sp>
            <p:nvSpPr>
              <p:cNvPr id="47" name="Oval 46"/>
              <p:cNvSpPr/>
              <p:nvPr/>
            </p:nvSpPr>
            <p:spPr>
              <a:xfrm>
                <a:off x="3581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4343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5562600" y="2057400"/>
              <a:ext cx="876300" cy="125736"/>
              <a:chOff x="3581400" y="3581400"/>
              <a:chExt cx="876300" cy="125736"/>
            </a:xfrm>
          </p:grpSpPr>
          <p:cxnSp>
            <p:nvCxnSpPr>
              <p:cNvPr id="50" name="Straight Connector 49"/>
              <p:cNvCxnSpPr>
                <a:stCxn id="51" idx="6"/>
                <a:endCxn id="52" idx="2"/>
              </p:cNvCxnSpPr>
              <p:nvPr/>
            </p:nvCxnSpPr>
            <p:spPr>
              <a:xfrm>
                <a:off x="3695700" y="3644268"/>
                <a:ext cx="647700" cy="0"/>
              </a:xfrm>
              <a:prstGeom prst="line">
                <a:avLst/>
              </a:prstGeom>
              <a:ln w="158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Oval 50"/>
              <p:cNvSpPr/>
              <p:nvPr/>
            </p:nvSpPr>
            <p:spPr>
              <a:xfrm>
                <a:off x="3581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4343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6324600" y="2057400"/>
              <a:ext cx="876300" cy="125736"/>
              <a:chOff x="3581400" y="3581400"/>
              <a:chExt cx="876300" cy="125736"/>
            </a:xfrm>
          </p:grpSpPr>
          <p:sp>
            <p:nvSpPr>
              <p:cNvPr id="55" name="Oval 54"/>
              <p:cNvSpPr/>
              <p:nvPr/>
            </p:nvSpPr>
            <p:spPr>
              <a:xfrm>
                <a:off x="3581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4343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990600" y="2057400"/>
              <a:ext cx="876300" cy="125736"/>
              <a:chOff x="3581400" y="3581400"/>
              <a:chExt cx="876300" cy="125736"/>
            </a:xfrm>
          </p:grpSpPr>
          <p:sp>
            <p:nvSpPr>
              <p:cNvPr id="67" name="Oval 66"/>
              <p:cNvSpPr/>
              <p:nvPr/>
            </p:nvSpPr>
            <p:spPr>
              <a:xfrm>
                <a:off x="3581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4343400" y="3581400"/>
                <a:ext cx="114300" cy="125736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9" name="TextBox 68"/>
            <p:cNvSpPr txBox="1"/>
            <p:nvPr/>
          </p:nvSpPr>
          <p:spPr>
            <a:xfrm>
              <a:off x="914400" y="2209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010400" y="2209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248400" y="2209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486400" y="2209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4724400" y="2209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962400" y="2209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200400" y="2209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438400" y="2209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1676400" y="2209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cxnSp>
          <p:nvCxnSpPr>
            <p:cNvPr id="78" name="Straight Connector 77"/>
            <p:cNvCxnSpPr>
              <a:stCxn id="35" idx="6"/>
              <a:endCxn id="39" idx="2"/>
            </p:cNvCxnSpPr>
            <p:nvPr/>
          </p:nvCxnSpPr>
          <p:spPr>
            <a:xfrm>
              <a:off x="2628900" y="2120268"/>
              <a:ext cx="6477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39" idx="6"/>
              <a:endCxn id="43" idx="2"/>
            </p:cNvCxnSpPr>
            <p:nvPr/>
          </p:nvCxnSpPr>
          <p:spPr>
            <a:xfrm>
              <a:off x="3390900" y="2120268"/>
              <a:ext cx="6477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43" idx="6"/>
              <a:endCxn id="47" idx="2"/>
            </p:cNvCxnSpPr>
            <p:nvPr/>
          </p:nvCxnSpPr>
          <p:spPr>
            <a:xfrm>
              <a:off x="4152900" y="2120268"/>
              <a:ext cx="6477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51" idx="6"/>
              <a:endCxn id="55" idx="2"/>
            </p:cNvCxnSpPr>
            <p:nvPr/>
          </p:nvCxnSpPr>
          <p:spPr>
            <a:xfrm>
              <a:off x="5676900" y="2120268"/>
              <a:ext cx="64770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Arc 101"/>
            <p:cNvSpPr/>
            <p:nvPr/>
          </p:nvSpPr>
          <p:spPr>
            <a:xfrm rot="10800000">
              <a:off x="990601" y="1905000"/>
              <a:ext cx="1524000" cy="381000"/>
            </a:xfrm>
            <a:prstGeom prst="arc">
              <a:avLst>
                <a:gd name="adj1" fmla="val 291620"/>
                <a:gd name="adj2" fmla="val 10800000"/>
              </a:avLst>
            </a:prstGeom>
            <a:ln w="317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Arc 105"/>
            <p:cNvSpPr/>
            <p:nvPr/>
          </p:nvSpPr>
          <p:spPr>
            <a:xfrm rot="10800000">
              <a:off x="5562600" y="1905000"/>
              <a:ext cx="1524000" cy="381000"/>
            </a:xfrm>
            <a:prstGeom prst="arc">
              <a:avLst>
                <a:gd name="adj1" fmla="val 291620"/>
                <a:gd name="adj2" fmla="val 10800000"/>
              </a:avLst>
            </a:prstGeom>
            <a:ln w="317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152400" y="3200400"/>
            <a:ext cx="8839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M. K. Goldberg and I. A. </a:t>
            </a:r>
            <a:r>
              <a:rPr lang="en-US" dirty="0" err="1" smtClean="0"/>
              <a:t>Klipker</a:t>
            </a:r>
            <a:r>
              <a:rPr lang="en-US" dirty="0" smtClean="0"/>
              <a:t>. Minimal placing of trees on a line. Technical report. </a:t>
            </a:r>
            <a:r>
              <a:rPr lang="en-US" dirty="0" err="1" smtClean="0"/>
              <a:t>Physico</a:t>
            </a:r>
            <a:r>
              <a:rPr lang="en-US" dirty="0" smtClean="0"/>
              <a:t>-Technical Institute of Low Temperatures. Academy of Sciences of </a:t>
            </a:r>
            <a:r>
              <a:rPr lang="en-US" dirty="0" err="1" smtClean="0"/>
              <a:t>Ukranian</a:t>
            </a:r>
            <a:r>
              <a:rPr lang="en-US" dirty="0" smtClean="0"/>
              <a:t> SSR, USSR (in Russian) (1976). </a:t>
            </a:r>
          </a:p>
          <a:p>
            <a:endParaRPr lang="en-US" dirty="0" smtClean="0"/>
          </a:p>
          <a:p>
            <a:r>
              <a:rPr lang="en-US" dirty="0" err="1" smtClean="0"/>
              <a:t>Shiloach</a:t>
            </a:r>
            <a:r>
              <a:rPr lang="en-US" dirty="0" smtClean="0"/>
              <a:t>, Y., A minimum linear arrangement algorithm for undirected trees, </a:t>
            </a:r>
            <a:r>
              <a:rPr lang="en-US" i="1" dirty="0" smtClean="0"/>
              <a:t>SIAM J. </a:t>
            </a:r>
            <a:r>
              <a:rPr lang="nl-NL" i="1" dirty="0" smtClean="0"/>
              <a:t>Comput.</a:t>
            </a:r>
            <a:r>
              <a:rPr lang="nl-NL" dirty="0" smtClean="0"/>
              <a:t>, Vol. 8, 15-32 (1979).</a:t>
            </a:r>
          </a:p>
          <a:p>
            <a:endParaRPr lang="nl-NL" dirty="0" smtClean="0"/>
          </a:p>
          <a:p>
            <a:r>
              <a:rPr lang="en-US" dirty="0" smtClean="0"/>
              <a:t>Chung, F. R. K., On Optimal Linear Arrangements of Trees, </a:t>
            </a:r>
            <a:r>
              <a:rPr lang="en-US" i="1" dirty="0" smtClean="0"/>
              <a:t>Comp. &amp; </a:t>
            </a:r>
            <a:r>
              <a:rPr lang="en-US" i="1" dirty="0" err="1" smtClean="0"/>
              <a:t>Maths</a:t>
            </a:r>
            <a:r>
              <a:rPr lang="en-US" i="1" dirty="0" smtClean="0"/>
              <a:t>. with </a:t>
            </a:r>
            <a:r>
              <a:rPr lang="nl-NL" i="1" dirty="0" smtClean="0"/>
              <a:t>Appls.</a:t>
            </a:r>
            <a:r>
              <a:rPr lang="nl-NL" dirty="0" smtClean="0"/>
              <a:t> Vol. 10, No. 1, 43-60 (1984).</a:t>
            </a:r>
          </a:p>
          <a:p>
            <a:endParaRPr lang="nl-NL" dirty="0" smtClean="0"/>
          </a:p>
          <a:p>
            <a:r>
              <a:rPr lang="nl-NL" dirty="0" smtClean="0"/>
              <a:t>Horton, Steven B., </a:t>
            </a:r>
            <a:r>
              <a:rPr lang="nl-NL" i="1" dirty="0" smtClean="0"/>
              <a:t>The Optimal Linear Arrangement Problem: Algorithms and Approximation</a:t>
            </a:r>
            <a:r>
              <a:rPr lang="nl-NL" dirty="0" smtClean="0"/>
              <a:t>, PhD Thesis, GA Tech (1997).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0" y="3048000"/>
            <a:ext cx="14713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 </a:t>
            </a:r>
            <a:r>
              <a:rPr lang="en-US" sz="2000" u="sng" dirty="0" smtClean="0"/>
              <a:t>References</a:t>
            </a:r>
            <a:endParaRPr lang="en-US" sz="2400" u="sng" dirty="0"/>
          </a:p>
        </p:txBody>
      </p:sp>
      <p:sp>
        <p:nvSpPr>
          <p:cNvPr id="111" name="TextBox 110"/>
          <p:cNvSpPr txBox="1"/>
          <p:nvPr/>
        </p:nvSpPr>
        <p:spPr>
          <a:xfrm>
            <a:off x="381000" y="22860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Goldberg </a:t>
            </a:r>
            <a:r>
              <a:rPr lang="en-US" sz="2400" dirty="0" err="1" smtClean="0"/>
              <a:t>Klipker</a:t>
            </a:r>
            <a:r>
              <a:rPr lang="en-US" sz="2400" dirty="0" smtClean="0"/>
              <a:t>(1976) and </a:t>
            </a:r>
            <a:r>
              <a:rPr lang="en-US" sz="2400" dirty="0" err="1" smtClean="0"/>
              <a:t>Shiloach</a:t>
            </a:r>
            <a:r>
              <a:rPr lang="en-US" sz="2400" dirty="0" smtClean="0"/>
              <a:t> (1979) gave a polynomial algorithm for solving OLA for trees.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Series-Parallel Graphs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33400" y="1600200"/>
            <a:ext cx="8280400" cy="34163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 smtClean="0"/>
              <a:t>A </a:t>
            </a:r>
            <a:r>
              <a:rPr lang="en-US" sz="2800" dirty="0"/>
              <a:t>2-terminal recursive graph class.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</a:t>
            </a:r>
            <a:endParaRPr lang="en-US" sz="2800" dirty="0"/>
          </a:p>
          <a:p>
            <a:pPr lvl="1">
              <a:spcAft>
                <a:spcPts val="1200"/>
              </a:spcAft>
              <a:buFontTx/>
              <a:buChar char="•"/>
            </a:pPr>
            <a:r>
              <a:rPr lang="en-US" sz="2800" dirty="0" smtClean="0">
                <a:solidFill>
                  <a:srgbClr val="0033CC"/>
                </a:solidFill>
              </a:rPr>
              <a:t>Recognizable</a:t>
            </a:r>
            <a:r>
              <a:rPr lang="en-US" sz="2800" dirty="0" smtClean="0"/>
              <a:t> in </a:t>
            </a:r>
            <a:r>
              <a:rPr lang="en-US" sz="2800" dirty="0"/>
              <a:t>linear time.</a:t>
            </a:r>
          </a:p>
          <a:p>
            <a:pPr lvl="1">
              <a:spcAft>
                <a:spcPts val="1200"/>
              </a:spcAft>
              <a:buFontTx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Contain </a:t>
            </a:r>
            <a:r>
              <a:rPr lang="en-US" sz="2800" dirty="0"/>
              <a:t>no </a:t>
            </a:r>
            <a:r>
              <a:rPr lang="en-US" sz="2800" dirty="0" err="1"/>
              <a:t>subgraph</a:t>
            </a:r>
            <a:r>
              <a:rPr lang="en-US" sz="2800" dirty="0"/>
              <a:t> </a:t>
            </a:r>
            <a:r>
              <a:rPr lang="en-US" sz="2800" dirty="0" err="1"/>
              <a:t>homeomorphic</a:t>
            </a:r>
            <a:r>
              <a:rPr lang="en-US" sz="2800" dirty="0"/>
              <a:t> to </a:t>
            </a:r>
            <a:r>
              <a:rPr lang="en-US" sz="2800" i="1" dirty="0"/>
              <a:t>K</a:t>
            </a:r>
            <a:r>
              <a:rPr lang="en-US" sz="2800" baseline="-25000" dirty="0"/>
              <a:t>4</a:t>
            </a:r>
            <a:r>
              <a:rPr lang="en-US" sz="2800" dirty="0"/>
              <a:t> (no topological </a:t>
            </a:r>
            <a:r>
              <a:rPr lang="en-US" sz="2800" i="1" dirty="0"/>
              <a:t>K</a:t>
            </a:r>
            <a:r>
              <a:rPr lang="en-US" sz="2800" baseline="-25000" dirty="0"/>
              <a:t>4</a:t>
            </a:r>
            <a:r>
              <a:rPr lang="en-US" sz="2800" dirty="0"/>
              <a:t> minor).</a:t>
            </a:r>
          </a:p>
          <a:p>
            <a:pPr lvl="1">
              <a:spcAft>
                <a:spcPts val="1200"/>
              </a:spcAft>
              <a:buFontTx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Can </a:t>
            </a:r>
            <a:r>
              <a:rPr lang="en-US" sz="2800" dirty="0"/>
              <a:t>be </a:t>
            </a:r>
            <a:r>
              <a:rPr lang="en-US" sz="2800" dirty="0">
                <a:solidFill>
                  <a:srgbClr val="0033CC"/>
                </a:solidFill>
              </a:rPr>
              <a:t>built from </a:t>
            </a:r>
            <a:r>
              <a:rPr lang="en-US" sz="2800" i="1" dirty="0">
                <a:solidFill>
                  <a:srgbClr val="0033CC"/>
                </a:solidFill>
              </a:rPr>
              <a:t>K</a:t>
            </a:r>
            <a:r>
              <a:rPr lang="en-US" sz="2800" baseline="-25000" dirty="0">
                <a:solidFill>
                  <a:srgbClr val="0033CC"/>
                </a:solidFill>
              </a:rPr>
              <a:t>2</a:t>
            </a:r>
            <a:r>
              <a:rPr lang="en-US" sz="2800" dirty="0"/>
              <a:t> (a single edge) using (only) two operations</a:t>
            </a:r>
            <a:r>
              <a:rPr lang="en-US" sz="2800" dirty="0" smtClean="0"/>
              <a:t>:  series and parallel composition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562100" y="2171700"/>
            <a:ext cx="2343150" cy="2038350"/>
            <a:chOff x="984" y="1368"/>
            <a:chExt cx="1476" cy="1284"/>
          </a:xfrm>
        </p:grpSpPr>
        <p:grpSp>
          <p:nvGrpSpPr>
            <p:cNvPr id="3" name="Group 50"/>
            <p:cNvGrpSpPr>
              <a:grpSpLocks/>
            </p:cNvGrpSpPr>
            <p:nvPr/>
          </p:nvGrpSpPr>
          <p:grpSpPr bwMode="auto">
            <a:xfrm>
              <a:off x="984" y="1368"/>
              <a:ext cx="1476" cy="1284"/>
              <a:chOff x="984" y="1368"/>
              <a:chExt cx="1476" cy="1284"/>
            </a:xfrm>
          </p:grpSpPr>
          <p:sp>
            <p:nvSpPr>
              <p:cNvPr id="227334" name="Oval 6"/>
              <p:cNvSpPr>
                <a:spLocks noChangeArrowheads="1"/>
              </p:cNvSpPr>
              <p:nvPr/>
            </p:nvSpPr>
            <p:spPr bwMode="auto">
              <a:xfrm>
                <a:off x="2172" y="2364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55" name="Oval 27"/>
              <p:cNvSpPr>
                <a:spLocks noChangeArrowheads="1"/>
              </p:cNvSpPr>
              <p:nvPr/>
            </p:nvSpPr>
            <p:spPr bwMode="auto">
              <a:xfrm>
                <a:off x="984" y="2352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54" name="Line 26"/>
              <p:cNvSpPr>
                <a:spLocks noChangeShapeType="1"/>
              </p:cNvSpPr>
              <p:nvPr/>
            </p:nvSpPr>
            <p:spPr bwMode="auto">
              <a:xfrm flipH="1" flipV="1">
                <a:off x="1824" y="1476"/>
                <a:ext cx="444" cy="9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35" name="Line 7"/>
              <p:cNvSpPr>
                <a:spLocks noChangeShapeType="1"/>
              </p:cNvSpPr>
              <p:nvPr/>
            </p:nvSpPr>
            <p:spPr bwMode="auto">
              <a:xfrm flipH="1">
                <a:off x="1692" y="1476"/>
                <a:ext cx="144" cy="10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36" name="Line 8"/>
              <p:cNvSpPr>
                <a:spLocks noChangeShapeType="1"/>
              </p:cNvSpPr>
              <p:nvPr/>
            </p:nvSpPr>
            <p:spPr bwMode="auto">
              <a:xfrm>
                <a:off x="1680" y="2496"/>
                <a:ext cx="6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38" name="Line 10"/>
              <p:cNvSpPr>
                <a:spLocks noChangeShapeType="1"/>
              </p:cNvSpPr>
              <p:nvPr/>
            </p:nvSpPr>
            <p:spPr bwMode="auto">
              <a:xfrm>
                <a:off x="1116" y="2484"/>
                <a:ext cx="5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39" name="Oval 11"/>
              <p:cNvSpPr>
                <a:spLocks noChangeArrowheads="1"/>
              </p:cNvSpPr>
              <p:nvPr/>
            </p:nvSpPr>
            <p:spPr bwMode="auto">
              <a:xfrm>
                <a:off x="1020" y="238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40" name="Oval 12"/>
              <p:cNvSpPr>
                <a:spLocks noChangeArrowheads="1"/>
              </p:cNvSpPr>
              <p:nvPr/>
            </p:nvSpPr>
            <p:spPr bwMode="auto">
              <a:xfrm>
                <a:off x="1584" y="238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41" name="Text Box 13"/>
              <p:cNvSpPr txBox="1">
                <a:spLocks noChangeArrowheads="1"/>
              </p:cNvSpPr>
              <p:nvPr/>
            </p:nvSpPr>
            <p:spPr bwMode="auto">
              <a:xfrm>
                <a:off x="1606" y="239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5</a:t>
                </a:r>
              </a:p>
            </p:txBody>
          </p:sp>
          <p:sp>
            <p:nvSpPr>
              <p:cNvPr id="227348" name="Oval 20"/>
              <p:cNvSpPr>
                <a:spLocks noChangeArrowheads="1"/>
              </p:cNvSpPr>
              <p:nvPr/>
            </p:nvSpPr>
            <p:spPr bwMode="auto">
              <a:xfrm>
                <a:off x="1728" y="136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49" name="Text Box 21"/>
              <p:cNvSpPr txBox="1">
                <a:spLocks noChangeArrowheads="1"/>
              </p:cNvSpPr>
              <p:nvPr/>
            </p:nvSpPr>
            <p:spPr bwMode="auto">
              <a:xfrm>
                <a:off x="1750" y="137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1</a:t>
                </a:r>
              </a:p>
            </p:txBody>
          </p:sp>
          <p:sp>
            <p:nvSpPr>
              <p:cNvPr id="227350" name="Oval 22"/>
              <p:cNvSpPr>
                <a:spLocks noChangeArrowheads="1"/>
              </p:cNvSpPr>
              <p:nvPr/>
            </p:nvSpPr>
            <p:spPr bwMode="auto">
              <a:xfrm>
                <a:off x="2208" y="240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51" name="Text Box 23"/>
              <p:cNvSpPr txBox="1">
                <a:spLocks noChangeArrowheads="1"/>
              </p:cNvSpPr>
              <p:nvPr/>
            </p:nvSpPr>
            <p:spPr bwMode="auto">
              <a:xfrm>
                <a:off x="2242" y="240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8</a:t>
                </a:r>
              </a:p>
            </p:txBody>
          </p:sp>
          <p:sp>
            <p:nvSpPr>
              <p:cNvPr id="227352" name="Text Box 24"/>
              <p:cNvSpPr txBox="1">
                <a:spLocks noChangeArrowheads="1"/>
              </p:cNvSpPr>
              <p:nvPr/>
            </p:nvSpPr>
            <p:spPr bwMode="auto">
              <a:xfrm>
                <a:off x="1042" y="239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</p:grpSp>
        <p:sp>
          <p:nvSpPr>
            <p:cNvPr id="227353" name="Text Box 25"/>
            <p:cNvSpPr txBox="1">
              <a:spLocks noChangeArrowheads="1"/>
            </p:cNvSpPr>
            <p:nvPr/>
          </p:nvSpPr>
          <p:spPr bwMode="auto">
            <a:xfrm>
              <a:off x="1233" y="1646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1</a:t>
              </a:r>
              <a:endParaRPr lang="en-US" i="1"/>
            </a:p>
          </p:txBody>
        </p:sp>
      </p:grp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4724400" y="1851025"/>
            <a:ext cx="3009900" cy="2359025"/>
            <a:chOff x="2976" y="1166"/>
            <a:chExt cx="1896" cy="1486"/>
          </a:xfrm>
        </p:grpSpPr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2976" y="1380"/>
              <a:ext cx="1896" cy="1272"/>
              <a:chOff x="2976" y="1380"/>
              <a:chExt cx="1896" cy="1272"/>
            </a:xfrm>
          </p:grpSpPr>
          <p:sp>
            <p:nvSpPr>
              <p:cNvPr id="227372" name="Oval 44"/>
              <p:cNvSpPr>
                <a:spLocks noChangeArrowheads="1"/>
              </p:cNvSpPr>
              <p:nvPr/>
            </p:nvSpPr>
            <p:spPr bwMode="auto">
              <a:xfrm>
                <a:off x="4584" y="1572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83" name="Line 55"/>
              <p:cNvSpPr>
                <a:spLocks noChangeShapeType="1"/>
              </p:cNvSpPr>
              <p:nvPr/>
            </p:nvSpPr>
            <p:spPr bwMode="auto">
              <a:xfrm flipV="1">
                <a:off x="3708" y="1728"/>
                <a:ext cx="1020" cy="7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76" name="Line 48"/>
              <p:cNvSpPr>
                <a:spLocks noChangeShapeType="1"/>
              </p:cNvSpPr>
              <p:nvPr/>
            </p:nvSpPr>
            <p:spPr bwMode="auto">
              <a:xfrm flipH="1">
                <a:off x="4308" y="1716"/>
                <a:ext cx="420" cy="8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75" name="Line 47"/>
              <p:cNvSpPr>
                <a:spLocks noChangeShapeType="1"/>
              </p:cNvSpPr>
              <p:nvPr/>
            </p:nvSpPr>
            <p:spPr bwMode="auto">
              <a:xfrm>
                <a:off x="3888" y="1500"/>
                <a:ext cx="840" cy="20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73" name="Oval 45"/>
              <p:cNvSpPr>
                <a:spLocks noChangeArrowheads="1"/>
              </p:cNvSpPr>
              <p:nvPr/>
            </p:nvSpPr>
            <p:spPr bwMode="auto">
              <a:xfrm>
                <a:off x="4620" y="160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58" name="Oval 30"/>
              <p:cNvSpPr>
                <a:spLocks noChangeArrowheads="1"/>
              </p:cNvSpPr>
              <p:nvPr/>
            </p:nvSpPr>
            <p:spPr bwMode="auto">
              <a:xfrm>
                <a:off x="2976" y="2364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61" name="Line 33"/>
              <p:cNvSpPr>
                <a:spLocks noChangeShapeType="1"/>
              </p:cNvSpPr>
              <p:nvPr/>
            </p:nvSpPr>
            <p:spPr bwMode="auto">
              <a:xfrm flipH="1">
                <a:off x="3684" y="1488"/>
                <a:ext cx="144" cy="10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62" name="Line 34"/>
              <p:cNvSpPr>
                <a:spLocks noChangeShapeType="1"/>
              </p:cNvSpPr>
              <p:nvPr/>
            </p:nvSpPr>
            <p:spPr bwMode="auto">
              <a:xfrm>
                <a:off x="3672" y="2508"/>
                <a:ext cx="6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63" name="Line 35"/>
              <p:cNvSpPr>
                <a:spLocks noChangeShapeType="1"/>
              </p:cNvSpPr>
              <p:nvPr/>
            </p:nvSpPr>
            <p:spPr bwMode="auto">
              <a:xfrm>
                <a:off x="3108" y="2496"/>
                <a:ext cx="5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64" name="Oval 36"/>
              <p:cNvSpPr>
                <a:spLocks noChangeArrowheads="1"/>
              </p:cNvSpPr>
              <p:nvPr/>
            </p:nvSpPr>
            <p:spPr bwMode="auto">
              <a:xfrm>
                <a:off x="3012" y="240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65" name="Oval 37"/>
              <p:cNvSpPr>
                <a:spLocks noChangeArrowheads="1"/>
              </p:cNvSpPr>
              <p:nvPr/>
            </p:nvSpPr>
            <p:spPr bwMode="auto">
              <a:xfrm>
                <a:off x="3576" y="240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66" name="Text Box 38"/>
              <p:cNvSpPr txBox="1">
                <a:spLocks noChangeArrowheads="1"/>
              </p:cNvSpPr>
              <p:nvPr/>
            </p:nvSpPr>
            <p:spPr bwMode="auto">
              <a:xfrm>
                <a:off x="3598" y="240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2</a:t>
                </a:r>
              </a:p>
            </p:txBody>
          </p:sp>
          <p:sp>
            <p:nvSpPr>
              <p:cNvPr id="227367" name="Oval 39"/>
              <p:cNvSpPr>
                <a:spLocks noChangeArrowheads="1"/>
              </p:cNvSpPr>
              <p:nvPr/>
            </p:nvSpPr>
            <p:spPr bwMode="auto">
              <a:xfrm>
                <a:off x="3720" y="138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68" name="Text Box 40"/>
              <p:cNvSpPr txBox="1">
                <a:spLocks noChangeArrowheads="1"/>
              </p:cNvSpPr>
              <p:nvPr/>
            </p:nvSpPr>
            <p:spPr bwMode="auto">
              <a:xfrm>
                <a:off x="3742" y="138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3</a:t>
                </a:r>
              </a:p>
            </p:txBody>
          </p:sp>
          <p:sp>
            <p:nvSpPr>
              <p:cNvPr id="227369" name="Oval 41"/>
              <p:cNvSpPr>
                <a:spLocks noChangeArrowheads="1"/>
              </p:cNvSpPr>
              <p:nvPr/>
            </p:nvSpPr>
            <p:spPr bwMode="auto">
              <a:xfrm>
                <a:off x="4200" y="2412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370" name="Text Box 42"/>
              <p:cNvSpPr txBox="1">
                <a:spLocks noChangeArrowheads="1"/>
              </p:cNvSpPr>
              <p:nvPr/>
            </p:nvSpPr>
            <p:spPr bwMode="auto">
              <a:xfrm>
                <a:off x="4234" y="2419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6</a:t>
                </a:r>
              </a:p>
            </p:txBody>
          </p:sp>
          <p:sp>
            <p:nvSpPr>
              <p:cNvPr id="227371" name="Text Box 43"/>
              <p:cNvSpPr txBox="1">
                <a:spLocks noChangeArrowheads="1"/>
              </p:cNvSpPr>
              <p:nvPr/>
            </p:nvSpPr>
            <p:spPr bwMode="auto">
              <a:xfrm>
                <a:off x="3034" y="240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8</a:t>
                </a:r>
              </a:p>
            </p:txBody>
          </p:sp>
          <p:sp>
            <p:nvSpPr>
              <p:cNvPr id="227377" name="Text Box 49"/>
              <p:cNvSpPr txBox="1">
                <a:spLocks noChangeArrowheads="1"/>
              </p:cNvSpPr>
              <p:nvPr/>
            </p:nvSpPr>
            <p:spPr bwMode="auto">
              <a:xfrm>
                <a:off x="4654" y="162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7</a:t>
                </a:r>
              </a:p>
            </p:txBody>
          </p:sp>
        </p:grpSp>
        <p:sp>
          <p:nvSpPr>
            <p:cNvPr id="227380" name="Text Box 52"/>
            <p:cNvSpPr txBox="1">
              <a:spLocks noChangeArrowheads="1"/>
            </p:cNvSpPr>
            <p:nvPr/>
          </p:nvSpPr>
          <p:spPr bwMode="auto">
            <a:xfrm>
              <a:off x="4089" y="1166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2</a:t>
              </a:r>
              <a:endParaRPr lang="en-US" i="1"/>
            </a:p>
          </p:txBody>
        </p:sp>
      </p:grp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Series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52600" y="2171700"/>
            <a:ext cx="2343150" cy="2038350"/>
            <a:chOff x="984" y="1368"/>
            <a:chExt cx="1476" cy="128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984" y="1368"/>
              <a:ext cx="1476" cy="1284"/>
              <a:chOff x="984" y="1368"/>
              <a:chExt cx="1476" cy="1284"/>
            </a:xfrm>
          </p:grpSpPr>
          <p:sp>
            <p:nvSpPr>
              <p:cNvPr id="233477" name="Oval 5"/>
              <p:cNvSpPr>
                <a:spLocks noChangeArrowheads="1"/>
              </p:cNvSpPr>
              <p:nvPr/>
            </p:nvSpPr>
            <p:spPr bwMode="auto">
              <a:xfrm>
                <a:off x="2172" y="2364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78" name="Oval 6"/>
              <p:cNvSpPr>
                <a:spLocks noChangeArrowheads="1"/>
              </p:cNvSpPr>
              <p:nvPr/>
            </p:nvSpPr>
            <p:spPr bwMode="auto">
              <a:xfrm>
                <a:off x="984" y="2352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79" name="Line 7"/>
              <p:cNvSpPr>
                <a:spLocks noChangeShapeType="1"/>
              </p:cNvSpPr>
              <p:nvPr/>
            </p:nvSpPr>
            <p:spPr bwMode="auto">
              <a:xfrm flipH="1" flipV="1">
                <a:off x="1824" y="1476"/>
                <a:ext cx="444" cy="9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0" name="Line 8"/>
              <p:cNvSpPr>
                <a:spLocks noChangeShapeType="1"/>
              </p:cNvSpPr>
              <p:nvPr/>
            </p:nvSpPr>
            <p:spPr bwMode="auto">
              <a:xfrm flipH="1">
                <a:off x="1692" y="1476"/>
                <a:ext cx="144" cy="10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1" name="Line 9"/>
              <p:cNvSpPr>
                <a:spLocks noChangeShapeType="1"/>
              </p:cNvSpPr>
              <p:nvPr/>
            </p:nvSpPr>
            <p:spPr bwMode="auto">
              <a:xfrm>
                <a:off x="1680" y="2496"/>
                <a:ext cx="6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2" name="Line 10"/>
              <p:cNvSpPr>
                <a:spLocks noChangeShapeType="1"/>
              </p:cNvSpPr>
              <p:nvPr/>
            </p:nvSpPr>
            <p:spPr bwMode="auto">
              <a:xfrm>
                <a:off x="1116" y="2484"/>
                <a:ext cx="5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3" name="Oval 11"/>
              <p:cNvSpPr>
                <a:spLocks noChangeArrowheads="1"/>
              </p:cNvSpPr>
              <p:nvPr/>
            </p:nvSpPr>
            <p:spPr bwMode="auto">
              <a:xfrm>
                <a:off x="1020" y="238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4" name="Oval 12"/>
              <p:cNvSpPr>
                <a:spLocks noChangeArrowheads="1"/>
              </p:cNvSpPr>
              <p:nvPr/>
            </p:nvSpPr>
            <p:spPr bwMode="auto">
              <a:xfrm>
                <a:off x="1584" y="238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5" name="Text Box 13"/>
              <p:cNvSpPr txBox="1">
                <a:spLocks noChangeArrowheads="1"/>
              </p:cNvSpPr>
              <p:nvPr/>
            </p:nvSpPr>
            <p:spPr bwMode="auto">
              <a:xfrm>
                <a:off x="1606" y="239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5</a:t>
                </a:r>
              </a:p>
            </p:txBody>
          </p:sp>
          <p:sp>
            <p:nvSpPr>
              <p:cNvPr id="233486" name="Oval 14"/>
              <p:cNvSpPr>
                <a:spLocks noChangeArrowheads="1"/>
              </p:cNvSpPr>
              <p:nvPr/>
            </p:nvSpPr>
            <p:spPr bwMode="auto">
              <a:xfrm>
                <a:off x="1728" y="136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7" name="Text Box 15"/>
              <p:cNvSpPr txBox="1">
                <a:spLocks noChangeArrowheads="1"/>
              </p:cNvSpPr>
              <p:nvPr/>
            </p:nvSpPr>
            <p:spPr bwMode="auto">
              <a:xfrm>
                <a:off x="1750" y="137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1</a:t>
                </a:r>
              </a:p>
            </p:txBody>
          </p:sp>
          <p:sp>
            <p:nvSpPr>
              <p:cNvPr id="233488" name="Oval 16"/>
              <p:cNvSpPr>
                <a:spLocks noChangeArrowheads="1"/>
              </p:cNvSpPr>
              <p:nvPr/>
            </p:nvSpPr>
            <p:spPr bwMode="auto">
              <a:xfrm>
                <a:off x="2208" y="240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89" name="Text Box 17"/>
              <p:cNvSpPr txBox="1">
                <a:spLocks noChangeArrowheads="1"/>
              </p:cNvSpPr>
              <p:nvPr/>
            </p:nvSpPr>
            <p:spPr bwMode="auto">
              <a:xfrm>
                <a:off x="2242" y="240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8</a:t>
                </a:r>
              </a:p>
            </p:txBody>
          </p:sp>
          <p:sp>
            <p:nvSpPr>
              <p:cNvPr id="233490" name="Text Box 18"/>
              <p:cNvSpPr txBox="1">
                <a:spLocks noChangeArrowheads="1"/>
              </p:cNvSpPr>
              <p:nvPr/>
            </p:nvSpPr>
            <p:spPr bwMode="auto">
              <a:xfrm>
                <a:off x="1042" y="239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</p:grpSp>
        <p:sp>
          <p:nvSpPr>
            <p:cNvPr id="233491" name="Text Box 19"/>
            <p:cNvSpPr txBox="1">
              <a:spLocks noChangeArrowheads="1"/>
            </p:cNvSpPr>
            <p:nvPr/>
          </p:nvSpPr>
          <p:spPr bwMode="auto">
            <a:xfrm>
              <a:off x="1233" y="1646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1</a:t>
              </a:r>
              <a:endParaRPr lang="en-US" i="1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533900" y="1851025"/>
            <a:ext cx="3009900" cy="2359025"/>
            <a:chOff x="2976" y="1166"/>
            <a:chExt cx="1896" cy="1486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2976" y="1380"/>
              <a:ext cx="1896" cy="1272"/>
              <a:chOff x="2976" y="1380"/>
              <a:chExt cx="1896" cy="1272"/>
            </a:xfrm>
          </p:grpSpPr>
          <p:sp>
            <p:nvSpPr>
              <p:cNvPr id="233494" name="Oval 22"/>
              <p:cNvSpPr>
                <a:spLocks noChangeArrowheads="1"/>
              </p:cNvSpPr>
              <p:nvPr/>
            </p:nvSpPr>
            <p:spPr bwMode="auto">
              <a:xfrm>
                <a:off x="4584" y="1572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95" name="Line 23"/>
              <p:cNvSpPr>
                <a:spLocks noChangeShapeType="1"/>
              </p:cNvSpPr>
              <p:nvPr/>
            </p:nvSpPr>
            <p:spPr bwMode="auto">
              <a:xfrm flipV="1">
                <a:off x="3708" y="1728"/>
                <a:ext cx="1020" cy="7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96" name="Line 24"/>
              <p:cNvSpPr>
                <a:spLocks noChangeShapeType="1"/>
              </p:cNvSpPr>
              <p:nvPr/>
            </p:nvSpPr>
            <p:spPr bwMode="auto">
              <a:xfrm flipH="1">
                <a:off x="4308" y="1716"/>
                <a:ext cx="420" cy="8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97" name="Line 25"/>
              <p:cNvSpPr>
                <a:spLocks noChangeShapeType="1"/>
              </p:cNvSpPr>
              <p:nvPr/>
            </p:nvSpPr>
            <p:spPr bwMode="auto">
              <a:xfrm>
                <a:off x="3888" y="1500"/>
                <a:ext cx="840" cy="20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98" name="Oval 26"/>
              <p:cNvSpPr>
                <a:spLocks noChangeArrowheads="1"/>
              </p:cNvSpPr>
              <p:nvPr/>
            </p:nvSpPr>
            <p:spPr bwMode="auto">
              <a:xfrm>
                <a:off x="4620" y="160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99" name="Oval 27"/>
              <p:cNvSpPr>
                <a:spLocks noChangeArrowheads="1"/>
              </p:cNvSpPr>
              <p:nvPr/>
            </p:nvSpPr>
            <p:spPr bwMode="auto">
              <a:xfrm>
                <a:off x="2976" y="2364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0" name="Line 28"/>
              <p:cNvSpPr>
                <a:spLocks noChangeShapeType="1"/>
              </p:cNvSpPr>
              <p:nvPr/>
            </p:nvSpPr>
            <p:spPr bwMode="auto">
              <a:xfrm flipH="1">
                <a:off x="3684" y="1488"/>
                <a:ext cx="144" cy="10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1" name="Line 29"/>
              <p:cNvSpPr>
                <a:spLocks noChangeShapeType="1"/>
              </p:cNvSpPr>
              <p:nvPr/>
            </p:nvSpPr>
            <p:spPr bwMode="auto">
              <a:xfrm>
                <a:off x="3672" y="2508"/>
                <a:ext cx="6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2" name="Line 30"/>
              <p:cNvSpPr>
                <a:spLocks noChangeShapeType="1"/>
              </p:cNvSpPr>
              <p:nvPr/>
            </p:nvSpPr>
            <p:spPr bwMode="auto">
              <a:xfrm>
                <a:off x="3108" y="2496"/>
                <a:ext cx="5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3" name="Oval 31"/>
              <p:cNvSpPr>
                <a:spLocks noChangeArrowheads="1"/>
              </p:cNvSpPr>
              <p:nvPr/>
            </p:nvSpPr>
            <p:spPr bwMode="auto">
              <a:xfrm>
                <a:off x="3012" y="240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4" name="Oval 32"/>
              <p:cNvSpPr>
                <a:spLocks noChangeArrowheads="1"/>
              </p:cNvSpPr>
              <p:nvPr/>
            </p:nvSpPr>
            <p:spPr bwMode="auto">
              <a:xfrm>
                <a:off x="3576" y="240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5" name="Text Box 33"/>
              <p:cNvSpPr txBox="1">
                <a:spLocks noChangeArrowheads="1"/>
              </p:cNvSpPr>
              <p:nvPr/>
            </p:nvSpPr>
            <p:spPr bwMode="auto">
              <a:xfrm>
                <a:off x="3598" y="240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2</a:t>
                </a:r>
              </a:p>
            </p:txBody>
          </p:sp>
          <p:sp>
            <p:nvSpPr>
              <p:cNvPr id="233506" name="Oval 34"/>
              <p:cNvSpPr>
                <a:spLocks noChangeArrowheads="1"/>
              </p:cNvSpPr>
              <p:nvPr/>
            </p:nvSpPr>
            <p:spPr bwMode="auto">
              <a:xfrm>
                <a:off x="3720" y="138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7" name="Text Box 35"/>
              <p:cNvSpPr txBox="1">
                <a:spLocks noChangeArrowheads="1"/>
              </p:cNvSpPr>
              <p:nvPr/>
            </p:nvSpPr>
            <p:spPr bwMode="auto">
              <a:xfrm>
                <a:off x="3742" y="138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3</a:t>
                </a:r>
              </a:p>
            </p:txBody>
          </p:sp>
          <p:sp>
            <p:nvSpPr>
              <p:cNvPr id="233508" name="Oval 36"/>
              <p:cNvSpPr>
                <a:spLocks noChangeArrowheads="1"/>
              </p:cNvSpPr>
              <p:nvPr/>
            </p:nvSpPr>
            <p:spPr bwMode="auto">
              <a:xfrm>
                <a:off x="4200" y="2412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09" name="Text Box 37"/>
              <p:cNvSpPr txBox="1">
                <a:spLocks noChangeArrowheads="1"/>
              </p:cNvSpPr>
              <p:nvPr/>
            </p:nvSpPr>
            <p:spPr bwMode="auto">
              <a:xfrm>
                <a:off x="4234" y="2419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6</a:t>
                </a:r>
              </a:p>
            </p:txBody>
          </p:sp>
          <p:sp>
            <p:nvSpPr>
              <p:cNvPr id="233510" name="Text Box 38"/>
              <p:cNvSpPr txBox="1">
                <a:spLocks noChangeArrowheads="1"/>
              </p:cNvSpPr>
              <p:nvPr/>
            </p:nvSpPr>
            <p:spPr bwMode="auto">
              <a:xfrm>
                <a:off x="3034" y="240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8</a:t>
                </a:r>
              </a:p>
            </p:txBody>
          </p:sp>
          <p:sp>
            <p:nvSpPr>
              <p:cNvPr id="233511" name="Text Box 39"/>
              <p:cNvSpPr txBox="1">
                <a:spLocks noChangeArrowheads="1"/>
              </p:cNvSpPr>
              <p:nvPr/>
            </p:nvSpPr>
            <p:spPr bwMode="auto">
              <a:xfrm>
                <a:off x="4654" y="162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7</a:t>
                </a:r>
              </a:p>
            </p:txBody>
          </p:sp>
        </p:grpSp>
        <p:sp>
          <p:nvSpPr>
            <p:cNvPr id="233512" name="Text Box 40"/>
            <p:cNvSpPr txBox="1">
              <a:spLocks noChangeArrowheads="1"/>
            </p:cNvSpPr>
            <p:nvPr/>
          </p:nvSpPr>
          <p:spPr bwMode="auto">
            <a:xfrm>
              <a:off x="4089" y="1166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2</a:t>
              </a:r>
              <a:endParaRPr lang="en-US" i="1"/>
            </a:p>
          </p:txBody>
        </p:sp>
      </p:grp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Series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943100" y="2171700"/>
            <a:ext cx="2343150" cy="2038350"/>
            <a:chOff x="984" y="1368"/>
            <a:chExt cx="1476" cy="128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984" y="1368"/>
              <a:ext cx="1476" cy="1284"/>
              <a:chOff x="984" y="1368"/>
              <a:chExt cx="1476" cy="1284"/>
            </a:xfrm>
          </p:grpSpPr>
          <p:sp>
            <p:nvSpPr>
              <p:cNvPr id="235525" name="Oval 5"/>
              <p:cNvSpPr>
                <a:spLocks noChangeArrowheads="1"/>
              </p:cNvSpPr>
              <p:nvPr/>
            </p:nvSpPr>
            <p:spPr bwMode="auto">
              <a:xfrm>
                <a:off x="2172" y="2364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26" name="Oval 6"/>
              <p:cNvSpPr>
                <a:spLocks noChangeArrowheads="1"/>
              </p:cNvSpPr>
              <p:nvPr/>
            </p:nvSpPr>
            <p:spPr bwMode="auto">
              <a:xfrm>
                <a:off x="984" y="2352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27" name="Line 7"/>
              <p:cNvSpPr>
                <a:spLocks noChangeShapeType="1"/>
              </p:cNvSpPr>
              <p:nvPr/>
            </p:nvSpPr>
            <p:spPr bwMode="auto">
              <a:xfrm flipH="1" flipV="1">
                <a:off x="1824" y="1476"/>
                <a:ext cx="444" cy="9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28" name="Line 8"/>
              <p:cNvSpPr>
                <a:spLocks noChangeShapeType="1"/>
              </p:cNvSpPr>
              <p:nvPr/>
            </p:nvSpPr>
            <p:spPr bwMode="auto">
              <a:xfrm flipH="1">
                <a:off x="1692" y="1476"/>
                <a:ext cx="144" cy="10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29" name="Line 9"/>
              <p:cNvSpPr>
                <a:spLocks noChangeShapeType="1"/>
              </p:cNvSpPr>
              <p:nvPr/>
            </p:nvSpPr>
            <p:spPr bwMode="auto">
              <a:xfrm>
                <a:off x="1680" y="2496"/>
                <a:ext cx="6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30" name="Line 10"/>
              <p:cNvSpPr>
                <a:spLocks noChangeShapeType="1"/>
              </p:cNvSpPr>
              <p:nvPr/>
            </p:nvSpPr>
            <p:spPr bwMode="auto">
              <a:xfrm>
                <a:off x="1116" y="2484"/>
                <a:ext cx="5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31" name="Oval 11"/>
              <p:cNvSpPr>
                <a:spLocks noChangeArrowheads="1"/>
              </p:cNvSpPr>
              <p:nvPr/>
            </p:nvSpPr>
            <p:spPr bwMode="auto">
              <a:xfrm>
                <a:off x="1020" y="238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32" name="Oval 12"/>
              <p:cNvSpPr>
                <a:spLocks noChangeArrowheads="1"/>
              </p:cNvSpPr>
              <p:nvPr/>
            </p:nvSpPr>
            <p:spPr bwMode="auto">
              <a:xfrm>
                <a:off x="1584" y="238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33" name="Text Box 13"/>
              <p:cNvSpPr txBox="1">
                <a:spLocks noChangeArrowheads="1"/>
              </p:cNvSpPr>
              <p:nvPr/>
            </p:nvSpPr>
            <p:spPr bwMode="auto">
              <a:xfrm>
                <a:off x="1606" y="239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5</a:t>
                </a:r>
              </a:p>
            </p:txBody>
          </p:sp>
          <p:sp>
            <p:nvSpPr>
              <p:cNvPr id="235534" name="Oval 14"/>
              <p:cNvSpPr>
                <a:spLocks noChangeArrowheads="1"/>
              </p:cNvSpPr>
              <p:nvPr/>
            </p:nvSpPr>
            <p:spPr bwMode="auto">
              <a:xfrm>
                <a:off x="1728" y="136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35" name="Text Box 15"/>
              <p:cNvSpPr txBox="1">
                <a:spLocks noChangeArrowheads="1"/>
              </p:cNvSpPr>
              <p:nvPr/>
            </p:nvSpPr>
            <p:spPr bwMode="auto">
              <a:xfrm>
                <a:off x="1750" y="137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1</a:t>
                </a:r>
              </a:p>
            </p:txBody>
          </p:sp>
          <p:sp>
            <p:nvSpPr>
              <p:cNvPr id="235536" name="Oval 16"/>
              <p:cNvSpPr>
                <a:spLocks noChangeArrowheads="1"/>
              </p:cNvSpPr>
              <p:nvPr/>
            </p:nvSpPr>
            <p:spPr bwMode="auto">
              <a:xfrm>
                <a:off x="2208" y="240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37" name="Text Box 17"/>
              <p:cNvSpPr txBox="1">
                <a:spLocks noChangeArrowheads="1"/>
              </p:cNvSpPr>
              <p:nvPr/>
            </p:nvSpPr>
            <p:spPr bwMode="auto">
              <a:xfrm>
                <a:off x="2242" y="240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8</a:t>
                </a:r>
              </a:p>
            </p:txBody>
          </p:sp>
          <p:sp>
            <p:nvSpPr>
              <p:cNvPr id="235538" name="Text Box 18"/>
              <p:cNvSpPr txBox="1">
                <a:spLocks noChangeArrowheads="1"/>
              </p:cNvSpPr>
              <p:nvPr/>
            </p:nvSpPr>
            <p:spPr bwMode="auto">
              <a:xfrm>
                <a:off x="1042" y="239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</p:grpSp>
        <p:sp>
          <p:nvSpPr>
            <p:cNvPr id="235539" name="Text Box 19"/>
            <p:cNvSpPr txBox="1">
              <a:spLocks noChangeArrowheads="1"/>
            </p:cNvSpPr>
            <p:nvPr/>
          </p:nvSpPr>
          <p:spPr bwMode="auto">
            <a:xfrm>
              <a:off x="1233" y="1646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1</a:t>
              </a:r>
              <a:endParaRPr lang="en-US" i="1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4343400" y="1851025"/>
            <a:ext cx="3009900" cy="2359025"/>
            <a:chOff x="2976" y="1166"/>
            <a:chExt cx="1896" cy="1486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2976" y="1380"/>
              <a:ext cx="1896" cy="1272"/>
              <a:chOff x="2976" y="1380"/>
              <a:chExt cx="1896" cy="1272"/>
            </a:xfrm>
          </p:grpSpPr>
          <p:sp>
            <p:nvSpPr>
              <p:cNvPr id="235542" name="Oval 22"/>
              <p:cNvSpPr>
                <a:spLocks noChangeArrowheads="1"/>
              </p:cNvSpPr>
              <p:nvPr/>
            </p:nvSpPr>
            <p:spPr bwMode="auto">
              <a:xfrm>
                <a:off x="4584" y="1572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43" name="Line 23"/>
              <p:cNvSpPr>
                <a:spLocks noChangeShapeType="1"/>
              </p:cNvSpPr>
              <p:nvPr/>
            </p:nvSpPr>
            <p:spPr bwMode="auto">
              <a:xfrm flipV="1">
                <a:off x="3708" y="1728"/>
                <a:ext cx="1020" cy="75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44" name="Line 24"/>
              <p:cNvSpPr>
                <a:spLocks noChangeShapeType="1"/>
              </p:cNvSpPr>
              <p:nvPr/>
            </p:nvSpPr>
            <p:spPr bwMode="auto">
              <a:xfrm flipH="1">
                <a:off x="4308" y="1716"/>
                <a:ext cx="420" cy="8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45" name="Line 25"/>
              <p:cNvSpPr>
                <a:spLocks noChangeShapeType="1"/>
              </p:cNvSpPr>
              <p:nvPr/>
            </p:nvSpPr>
            <p:spPr bwMode="auto">
              <a:xfrm>
                <a:off x="3888" y="1500"/>
                <a:ext cx="840" cy="20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46" name="Oval 26"/>
              <p:cNvSpPr>
                <a:spLocks noChangeArrowheads="1"/>
              </p:cNvSpPr>
              <p:nvPr/>
            </p:nvSpPr>
            <p:spPr bwMode="auto">
              <a:xfrm>
                <a:off x="4620" y="160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47" name="Oval 27"/>
              <p:cNvSpPr>
                <a:spLocks noChangeArrowheads="1"/>
              </p:cNvSpPr>
              <p:nvPr/>
            </p:nvSpPr>
            <p:spPr bwMode="auto">
              <a:xfrm>
                <a:off x="2976" y="2364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48" name="Line 28"/>
              <p:cNvSpPr>
                <a:spLocks noChangeShapeType="1"/>
              </p:cNvSpPr>
              <p:nvPr/>
            </p:nvSpPr>
            <p:spPr bwMode="auto">
              <a:xfrm flipH="1">
                <a:off x="3684" y="1488"/>
                <a:ext cx="144" cy="10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49" name="Line 29"/>
              <p:cNvSpPr>
                <a:spLocks noChangeShapeType="1"/>
              </p:cNvSpPr>
              <p:nvPr/>
            </p:nvSpPr>
            <p:spPr bwMode="auto">
              <a:xfrm>
                <a:off x="3672" y="2508"/>
                <a:ext cx="63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50" name="Line 30"/>
              <p:cNvSpPr>
                <a:spLocks noChangeShapeType="1"/>
              </p:cNvSpPr>
              <p:nvPr/>
            </p:nvSpPr>
            <p:spPr bwMode="auto">
              <a:xfrm>
                <a:off x="3108" y="2496"/>
                <a:ext cx="5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51" name="Oval 31"/>
              <p:cNvSpPr>
                <a:spLocks noChangeArrowheads="1"/>
              </p:cNvSpPr>
              <p:nvPr/>
            </p:nvSpPr>
            <p:spPr bwMode="auto">
              <a:xfrm>
                <a:off x="3012" y="240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52" name="Oval 32"/>
              <p:cNvSpPr>
                <a:spLocks noChangeArrowheads="1"/>
              </p:cNvSpPr>
              <p:nvPr/>
            </p:nvSpPr>
            <p:spPr bwMode="auto">
              <a:xfrm>
                <a:off x="3576" y="240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53" name="Text Box 33"/>
              <p:cNvSpPr txBox="1">
                <a:spLocks noChangeArrowheads="1"/>
              </p:cNvSpPr>
              <p:nvPr/>
            </p:nvSpPr>
            <p:spPr bwMode="auto">
              <a:xfrm>
                <a:off x="3598" y="240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2</a:t>
                </a:r>
              </a:p>
            </p:txBody>
          </p:sp>
          <p:sp>
            <p:nvSpPr>
              <p:cNvPr id="235554" name="Oval 34"/>
              <p:cNvSpPr>
                <a:spLocks noChangeArrowheads="1"/>
              </p:cNvSpPr>
              <p:nvPr/>
            </p:nvSpPr>
            <p:spPr bwMode="auto">
              <a:xfrm>
                <a:off x="3720" y="138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55" name="Text Box 35"/>
              <p:cNvSpPr txBox="1">
                <a:spLocks noChangeArrowheads="1"/>
              </p:cNvSpPr>
              <p:nvPr/>
            </p:nvSpPr>
            <p:spPr bwMode="auto">
              <a:xfrm>
                <a:off x="3742" y="138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3</a:t>
                </a:r>
              </a:p>
            </p:txBody>
          </p:sp>
          <p:sp>
            <p:nvSpPr>
              <p:cNvPr id="235556" name="Oval 36"/>
              <p:cNvSpPr>
                <a:spLocks noChangeArrowheads="1"/>
              </p:cNvSpPr>
              <p:nvPr/>
            </p:nvSpPr>
            <p:spPr bwMode="auto">
              <a:xfrm>
                <a:off x="4200" y="2412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57" name="Text Box 37"/>
              <p:cNvSpPr txBox="1">
                <a:spLocks noChangeArrowheads="1"/>
              </p:cNvSpPr>
              <p:nvPr/>
            </p:nvSpPr>
            <p:spPr bwMode="auto">
              <a:xfrm>
                <a:off x="4234" y="2419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6</a:t>
                </a:r>
              </a:p>
            </p:txBody>
          </p:sp>
          <p:sp>
            <p:nvSpPr>
              <p:cNvPr id="235558" name="Text Box 38"/>
              <p:cNvSpPr txBox="1">
                <a:spLocks noChangeArrowheads="1"/>
              </p:cNvSpPr>
              <p:nvPr/>
            </p:nvSpPr>
            <p:spPr bwMode="auto">
              <a:xfrm>
                <a:off x="3034" y="240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8</a:t>
                </a:r>
              </a:p>
            </p:txBody>
          </p:sp>
          <p:sp>
            <p:nvSpPr>
              <p:cNvPr id="235559" name="Text Box 39"/>
              <p:cNvSpPr txBox="1">
                <a:spLocks noChangeArrowheads="1"/>
              </p:cNvSpPr>
              <p:nvPr/>
            </p:nvSpPr>
            <p:spPr bwMode="auto">
              <a:xfrm>
                <a:off x="4654" y="162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7</a:t>
                </a:r>
              </a:p>
            </p:txBody>
          </p:sp>
        </p:grpSp>
        <p:sp>
          <p:nvSpPr>
            <p:cNvPr id="235560" name="Text Box 40"/>
            <p:cNvSpPr txBox="1">
              <a:spLocks noChangeArrowheads="1"/>
            </p:cNvSpPr>
            <p:nvPr/>
          </p:nvSpPr>
          <p:spPr bwMode="auto">
            <a:xfrm>
              <a:off x="4089" y="1166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2</a:t>
              </a:r>
              <a:endParaRPr lang="en-US" i="1"/>
            </a:p>
          </p:txBody>
        </p:sp>
      </p:grp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Series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3" name="Oval 5"/>
          <p:cNvSpPr>
            <a:spLocks noChangeArrowheads="1"/>
          </p:cNvSpPr>
          <p:nvPr/>
        </p:nvSpPr>
        <p:spPr bwMode="auto">
          <a:xfrm>
            <a:off x="3981450" y="375285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74" name="Oval 6"/>
          <p:cNvSpPr>
            <a:spLocks noChangeArrowheads="1"/>
          </p:cNvSpPr>
          <p:nvPr/>
        </p:nvSpPr>
        <p:spPr bwMode="auto">
          <a:xfrm>
            <a:off x="2095500" y="373380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75" name="Line 7"/>
          <p:cNvSpPr>
            <a:spLocks noChangeShapeType="1"/>
          </p:cNvSpPr>
          <p:nvPr/>
        </p:nvSpPr>
        <p:spPr bwMode="auto">
          <a:xfrm flipH="1" flipV="1">
            <a:off x="3429000" y="2343150"/>
            <a:ext cx="704850" cy="148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76" name="Line 8"/>
          <p:cNvSpPr>
            <a:spLocks noChangeShapeType="1"/>
          </p:cNvSpPr>
          <p:nvPr/>
        </p:nvSpPr>
        <p:spPr bwMode="auto">
          <a:xfrm flipH="1">
            <a:off x="3219450" y="2343150"/>
            <a:ext cx="228600" cy="161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77" name="Line 9"/>
          <p:cNvSpPr>
            <a:spLocks noChangeShapeType="1"/>
          </p:cNvSpPr>
          <p:nvPr/>
        </p:nvSpPr>
        <p:spPr bwMode="auto">
          <a:xfrm>
            <a:off x="3200400" y="3962400"/>
            <a:ext cx="100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78" name="Line 10"/>
          <p:cNvSpPr>
            <a:spLocks noChangeShapeType="1"/>
          </p:cNvSpPr>
          <p:nvPr/>
        </p:nvSpPr>
        <p:spPr bwMode="auto">
          <a:xfrm>
            <a:off x="2305050" y="3943350"/>
            <a:ext cx="93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79" name="Oval 11"/>
          <p:cNvSpPr>
            <a:spLocks noChangeArrowheads="1"/>
          </p:cNvSpPr>
          <p:nvPr/>
        </p:nvSpPr>
        <p:spPr bwMode="auto">
          <a:xfrm>
            <a:off x="2152650" y="37909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80" name="Oval 12"/>
          <p:cNvSpPr>
            <a:spLocks noChangeArrowheads="1"/>
          </p:cNvSpPr>
          <p:nvPr/>
        </p:nvSpPr>
        <p:spPr bwMode="auto">
          <a:xfrm>
            <a:off x="3048000" y="37909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81" name="Text Box 13"/>
          <p:cNvSpPr txBox="1">
            <a:spLocks noChangeArrowheads="1"/>
          </p:cNvSpPr>
          <p:nvPr/>
        </p:nvSpPr>
        <p:spPr bwMode="auto">
          <a:xfrm>
            <a:off x="3082925" y="38020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5</a:t>
            </a:r>
          </a:p>
        </p:txBody>
      </p:sp>
      <p:sp>
        <p:nvSpPr>
          <p:cNvPr id="237582" name="Oval 14"/>
          <p:cNvSpPr>
            <a:spLocks noChangeArrowheads="1"/>
          </p:cNvSpPr>
          <p:nvPr/>
        </p:nvSpPr>
        <p:spPr bwMode="auto">
          <a:xfrm>
            <a:off x="3276600" y="21717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83" name="Text Box 15"/>
          <p:cNvSpPr txBox="1">
            <a:spLocks noChangeArrowheads="1"/>
          </p:cNvSpPr>
          <p:nvPr/>
        </p:nvSpPr>
        <p:spPr bwMode="auto">
          <a:xfrm>
            <a:off x="3311525" y="21828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237584" name="Oval 16"/>
          <p:cNvSpPr>
            <a:spLocks noChangeArrowheads="1"/>
          </p:cNvSpPr>
          <p:nvPr/>
        </p:nvSpPr>
        <p:spPr bwMode="auto">
          <a:xfrm>
            <a:off x="4038600" y="38100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85" name="Text Box 17"/>
          <p:cNvSpPr txBox="1">
            <a:spLocks noChangeArrowheads="1"/>
          </p:cNvSpPr>
          <p:nvPr/>
        </p:nvSpPr>
        <p:spPr bwMode="auto">
          <a:xfrm>
            <a:off x="4092575" y="38211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8</a:t>
            </a:r>
          </a:p>
        </p:txBody>
      </p:sp>
      <p:sp>
        <p:nvSpPr>
          <p:cNvPr id="237586" name="Text Box 18"/>
          <p:cNvSpPr txBox="1">
            <a:spLocks noChangeArrowheads="1"/>
          </p:cNvSpPr>
          <p:nvPr/>
        </p:nvSpPr>
        <p:spPr bwMode="auto">
          <a:xfrm>
            <a:off x="2187575" y="38020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4</a:t>
            </a:r>
          </a:p>
        </p:txBody>
      </p:sp>
      <p:sp>
        <p:nvSpPr>
          <p:cNvPr id="237587" name="Text Box 19"/>
          <p:cNvSpPr txBox="1">
            <a:spLocks noChangeArrowheads="1"/>
          </p:cNvSpPr>
          <p:nvPr/>
        </p:nvSpPr>
        <p:spPr bwMode="auto">
          <a:xfrm>
            <a:off x="2490788" y="2613025"/>
            <a:ext cx="506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G</a:t>
            </a:r>
            <a:r>
              <a:rPr lang="en-US" baseline="-25000"/>
              <a:t>1</a:t>
            </a:r>
            <a:endParaRPr lang="en-US" i="1"/>
          </a:p>
        </p:txBody>
      </p:sp>
      <p:sp>
        <p:nvSpPr>
          <p:cNvPr id="237590" name="Oval 22"/>
          <p:cNvSpPr>
            <a:spLocks noChangeArrowheads="1"/>
          </p:cNvSpPr>
          <p:nvPr/>
        </p:nvSpPr>
        <p:spPr bwMode="auto">
          <a:xfrm>
            <a:off x="6743700" y="249555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91" name="Line 23"/>
          <p:cNvSpPr>
            <a:spLocks noChangeShapeType="1"/>
          </p:cNvSpPr>
          <p:nvPr/>
        </p:nvSpPr>
        <p:spPr bwMode="auto">
          <a:xfrm flipV="1">
            <a:off x="5353050" y="2743200"/>
            <a:ext cx="1619250" cy="1200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92" name="Line 24"/>
          <p:cNvSpPr>
            <a:spLocks noChangeShapeType="1"/>
          </p:cNvSpPr>
          <p:nvPr/>
        </p:nvSpPr>
        <p:spPr bwMode="auto">
          <a:xfrm flipH="1">
            <a:off x="6305550" y="2724150"/>
            <a:ext cx="66675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93" name="Line 25"/>
          <p:cNvSpPr>
            <a:spLocks noChangeShapeType="1"/>
          </p:cNvSpPr>
          <p:nvPr/>
        </p:nvSpPr>
        <p:spPr bwMode="auto">
          <a:xfrm>
            <a:off x="5638800" y="2381250"/>
            <a:ext cx="1333500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94" name="Oval 26"/>
          <p:cNvSpPr>
            <a:spLocks noChangeArrowheads="1"/>
          </p:cNvSpPr>
          <p:nvPr/>
        </p:nvSpPr>
        <p:spPr bwMode="auto">
          <a:xfrm>
            <a:off x="6800850" y="25527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95" name="Oval 27"/>
          <p:cNvSpPr>
            <a:spLocks noChangeArrowheads="1"/>
          </p:cNvSpPr>
          <p:nvPr/>
        </p:nvSpPr>
        <p:spPr bwMode="auto">
          <a:xfrm>
            <a:off x="4191000" y="375285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96" name="Line 28"/>
          <p:cNvSpPr>
            <a:spLocks noChangeShapeType="1"/>
          </p:cNvSpPr>
          <p:nvPr/>
        </p:nvSpPr>
        <p:spPr bwMode="auto">
          <a:xfrm flipH="1">
            <a:off x="5314950" y="2362200"/>
            <a:ext cx="228600" cy="161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97" name="Line 29"/>
          <p:cNvSpPr>
            <a:spLocks noChangeShapeType="1"/>
          </p:cNvSpPr>
          <p:nvPr/>
        </p:nvSpPr>
        <p:spPr bwMode="auto">
          <a:xfrm>
            <a:off x="5295900" y="3981450"/>
            <a:ext cx="100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98" name="Line 30"/>
          <p:cNvSpPr>
            <a:spLocks noChangeShapeType="1"/>
          </p:cNvSpPr>
          <p:nvPr/>
        </p:nvSpPr>
        <p:spPr bwMode="auto">
          <a:xfrm>
            <a:off x="4400550" y="3962400"/>
            <a:ext cx="93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599" name="Oval 31"/>
          <p:cNvSpPr>
            <a:spLocks noChangeArrowheads="1"/>
          </p:cNvSpPr>
          <p:nvPr/>
        </p:nvSpPr>
        <p:spPr bwMode="auto">
          <a:xfrm>
            <a:off x="4248150" y="38100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600" name="Oval 32"/>
          <p:cNvSpPr>
            <a:spLocks noChangeArrowheads="1"/>
          </p:cNvSpPr>
          <p:nvPr/>
        </p:nvSpPr>
        <p:spPr bwMode="auto">
          <a:xfrm>
            <a:off x="5143500" y="38100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601" name="Text Box 33"/>
          <p:cNvSpPr txBox="1">
            <a:spLocks noChangeArrowheads="1"/>
          </p:cNvSpPr>
          <p:nvPr/>
        </p:nvSpPr>
        <p:spPr bwMode="auto">
          <a:xfrm>
            <a:off x="5178425" y="38211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2</a:t>
            </a:r>
          </a:p>
        </p:txBody>
      </p:sp>
      <p:sp>
        <p:nvSpPr>
          <p:cNvPr id="237602" name="Oval 34"/>
          <p:cNvSpPr>
            <a:spLocks noChangeArrowheads="1"/>
          </p:cNvSpPr>
          <p:nvPr/>
        </p:nvSpPr>
        <p:spPr bwMode="auto">
          <a:xfrm>
            <a:off x="5372100" y="21907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603" name="Text Box 35"/>
          <p:cNvSpPr txBox="1">
            <a:spLocks noChangeArrowheads="1"/>
          </p:cNvSpPr>
          <p:nvPr/>
        </p:nvSpPr>
        <p:spPr bwMode="auto">
          <a:xfrm>
            <a:off x="5407025" y="22018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3</a:t>
            </a:r>
          </a:p>
        </p:txBody>
      </p:sp>
      <p:sp>
        <p:nvSpPr>
          <p:cNvPr id="237604" name="Oval 36"/>
          <p:cNvSpPr>
            <a:spLocks noChangeArrowheads="1"/>
          </p:cNvSpPr>
          <p:nvPr/>
        </p:nvSpPr>
        <p:spPr bwMode="auto">
          <a:xfrm>
            <a:off x="6134100" y="38290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605" name="Text Box 37"/>
          <p:cNvSpPr txBox="1">
            <a:spLocks noChangeArrowheads="1"/>
          </p:cNvSpPr>
          <p:nvPr/>
        </p:nvSpPr>
        <p:spPr bwMode="auto">
          <a:xfrm>
            <a:off x="6188075" y="38401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6</a:t>
            </a:r>
          </a:p>
        </p:txBody>
      </p:sp>
      <p:sp>
        <p:nvSpPr>
          <p:cNvPr id="237606" name="Text Box 38"/>
          <p:cNvSpPr txBox="1">
            <a:spLocks noChangeArrowheads="1"/>
          </p:cNvSpPr>
          <p:nvPr/>
        </p:nvSpPr>
        <p:spPr bwMode="auto">
          <a:xfrm>
            <a:off x="4283075" y="38211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8</a:t>
            </a:r>
          </a:p>
        </p:txBody>
      </p:sp>
      <p:sp>
        <p:nvSpPr>
          <p:cNvPr id="237607" name="Text Box 39"/>
          <p:cNvSpPr txBox="1">
            <a:spLocks noChangeArrowheads="1"/>
          </p:cNvSpPr>
          <p:nvPr/>
        </p:nvSpPr>
        <p:spPr bwMode="auto">
          <a:xfrm>
            <a:off x="6854825" y="25828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7</a:t>
            </a:r>
          </a:p>
        </p:txBody>
      </p:sp>
      <p:sp>
        <p:nvSpPr>
          <p:cNvPr id="237608" name="Text Box 40"/>
          <p:cNvSpPr txBox="1">
            <a:spLocks noChangeArrowheads="1"/>
          </p:cNvSpPr>
          <p:nvPr/>
        </p:nvSpPr>
        <p:spPr bwMode="auto">
          <a:xfrm>
            <a:off x="5957888" y="1851025"/>
            <a:ext cx="506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G</a:t>
            </a:r>
            <a:r>
              <a:rPr lang="en-US" baseline="-25000"/>
              <a:t>2</a:t>
            </a:r>
            <a:endParaRPr lang="en-US" i="1"/>
          </a:p>
        </p:txBody>
      </p:sp>
      <p:sp>
        <p:nvSpPr>
          <p:cNvPr id="237609" name="Text Box 41"/>
          <p:cNvSpPr txBox="1">
            <a:spLocks noChangeArrowheads="1"/>
          </p:cNvSpPr>
          <p:nvPr/>
        </p:nvSpPr>
        <p:spPr bwMode="auto">
          <a:xfrm>
            <a:off x="3252788" y="5032375"/>
            <a:ext cx="2366962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Vertex 8 loses its </a:t>
            </a:r>
          </a:p>
          <a:p>
            <a:r>
              <a:rPr lang="en-US"/>
              <a:t>terminal status</a:t>
            </a:r>
          </a:p>
        </p:txBody>
      </p:sp>
      <p:sp>
        <p:nvSpPr>
          <p:cNvPr id="237610" name="Line 42"/>
          <p:cNvSpPr>
            <a:spLocks noChangeShapeType="1"/>
          </p:cNvSpPr>
          <p:nvPr/>
        </p:nvSpPr>
        <p:spPr bwMode="auto">
          <a:xfrm flipV="1">
            <a:off x="4286250" y="4343400"/>
            <a:ext cx="19050" cy="742950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Series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152400"/>
            <a:ext cx="4419600" cy="6397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Labeling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2743200"/>
          </a:xfrm>
        </p:spPr>
        <p:txBody>
          <a:bodyPr>
            <a:noAutofit/>
          </a:bodyPr>
          <a:lstStyle/>
          <a:p>
            <a:r>
              <a:rPr lang="en-US" sz="2400" i="1" dirty="0" smtClean="0"/>
              <a:t>G = (V, E) </a:t>
            </a:r>
            <a:r>
              <a:rPr lang="en-US" sz="2400" dirty="0" smtClean="0"/>
              <a:t>is a connected undirected graph with </a:t>
            </a:r>
            <a:r>
              <a:rPr lang="en-US" sz="2400" i="1" dirty="0" smtClean="0"/>
              <a:t>m</a:t>
            </a:r>
            <a:r>
              <a:rPr lang="en-US" sz="2400" dirty="0" smtClean="0"/>
              <a:t> edges.</a:t>
            </a:r>
          </a:p>
          <a:p>
            <a:r>
              <a:rPr lang="en-US" sz="2400" dirty="0" smtClean="0"/>
              <a:t>A  </a:t>
            </a:r>
            <a:r>
              <a:rPr lang="en-US" sz="2400" i="1" dirty="0" smtClean="0"/>
              <a:t>node</a:t>
            </a:r>
            <a:r>
              <a:rPr lang="en-US" sz="2400" dirty="0" smtClean="0"/>
              <a:t> </a:t>
            </a:r>
            <a:r>
              <a:rPr lang="en-US" sz="2400" i="1" dirty="0" smtClean="0"/>
              <a:t>labeling</a:t>
            </a:r>
            <a:r>
              <a:rPr lang="en-US" sz="2400" dirty="0" smtClean="0"/>
              <a:t>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dirty="0" smtClean="0"/>
              <a:t> is an assignment of a distinct integer 0, 1, 2, …, </a:t>
            </a:r>
            <a:r>
              <a:rPr lang="en-US" sz="2400" i="1" dirty="0" smtClean="0"/>
              <a:t>m</a:t>
            </a:r>
            <a:r>
              <a:rPr lang="en-US" sz="2400" dirty="0" smtClean="0"/>
              <a:t> to each node  </a:t>
            </a:r>
            <a:r>
              <a:rPr lang="en-US" sz="2400" i="1" dirty="0" smtClean="0"/>
              <a:t>v</a:t>
            </a:r>
            <a:r>
              <a:rPr lang="en-US" sz="2400" dirty="0" smtClean="0"/>
              <a:t> of </a:t>
            </a:r>
            <a:r>
              <a:rPr lang="en-US" sz="2400" i="1" dirty="0" smtClean="0"/>
              <a:t>G. </a:t>
            </a:r>
          </a:p>
          <a:p>
            <a:r>
              <a:rPr lang="en-US" sz="2400" dirty="0" smtClean="0"/>
              <a:t>Compute </a:t>
            </a:r>
            <a:r>
              <a:rPr lang="en-US" sz="2400" i="1" dirty="0" smtClean="0"/>
              <a:t>edge labels </a:t>
            </a:r>
            <a:r>
              <a:rPr lang="en-US" sz="2400" b="1" i="1" dirty="0" err="1" smtClean="0">
                <a:latin typeface="Script MT Bold" pitchFamily="66" charset="0"/>
              </a:rPr>
              <a:t>d</a:t>
            </a:r>
            <a:r>
              <a:rPr lang="en-US" sz="2400" b="1" i="1" baseline="-25000" dirty="0" err="1" smtClean="0"/>
              <a:t>uv</a:t>
            </a:r>
            <a:r>
              <a:rPr lang="en-US" sz="2400" dirty="0" smtClean="0"/>
              <a:t> = |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v</a:t>
            </a:r>
            <a:r>
              <a:rPr lang="en-US" sz="2400" dirty="0" smtClean="0"/>
              <a:t> – </a:t>
            </a:r>
            <a:r>
              <a:rPr lang="en-US" sz="2400" i="1" dirty="0" err="1" smtClean="0">
                <a:latin typeface="Script MT Bold" pitchFamily="66" charset="0"/>
              </a:rPr>
              <a:t>l</a:t>
            </a:r>
            <a:r>
              <a:rPr lang="en-US" sz="2400" i="1" baseline="-25000" dirty="0" err="1" smtClean="0"/>
              <a:t>u</a:t>
            </a:r>
            <a:r>
              <a:rPr lang="en-US" sz="2400" dirty="0" smtClean="0"/>
              <a:t>| for each edge </a:t>
            </a:r>
            <a:r>
              <a:rPr lang="en-US" sz="2400" i="1" dirty="0" err="1" smtClean="0"/>
              <a:t>uv</a:t>
            </a:r>
            <a:r>
              <a:rPr lang="en-US" sz="2400" dirty="0" smtClean="0"/>
              <a:t> of G.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1143000" y="3657600"/>
            <a:ext cx="5943600" cy="2883932"/>
            <a:chOff x="1143000" y="3733800"/>
            <a:chExt cx="5943600" cy="2883932"/>
          </a:xfrm>
        </p:grpSpPr>
        <p:grpSp>
          <p:nvGrpSpPr>
            <p:cNvPr id="4" name="Group 3"/>
            <p:cNvGrpSpPr/>
            <p:nvPr/>
          </p:nvGrpSpPr>
          <p:grpSpPr>
            <a:xfrm>
              <a:off x="1447800" y="4114800"/>
              <a:ext cx="5334000" cy="2286000"/>
              <a:chOff x="1371600" y="2438400"/>
              <a:chExt cx="5334000" cy="1828800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3276600" y="2438400"/>
                <a:ext cx="152400" cy="1524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" name="Straight Connector 5"/>
              <p:cNvCxnSpPr>
                <a:stCxn id="8" idx="4"/>
                <a:endCxn id="9" idx="0"/>
              </p:cNvCxnSpPr>
              <p:nvPr/>
            </p:nvCxnSpPr>
            <p:spPr>
              <a:xfrm>
                <a:off x="5029200" y="2590800"/>
                <a:ext cx="0" cy="1447800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Oval 6"/>
              <p:cNvSpPr/>
              <p:nvPr/>
            </p:nvSpPr>
            <p:spPr>
              <a:xfrm>
                <a:off x="3276600" y="4114800"/>
                <a:ext cx="152400" cy="1524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4953000" y="2438400"/>
                <a:ext cx="152400" cy="1524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953000" y="4038600"/>
                <a:ext cx="152400" cy="1524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6553200" y="3276600"/>
                <a:ext cx="152400" cy="1524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286000" y="3276600"/>
                <a:ext cx="152400" cy="1524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715000" y="3276600"/>
                <a:ext cx="152400" cy="1524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371600" y="3276600"/>
                <a:ext cx="152400" cy="15240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" name="Straight Connector 13"/>
              <p:cNvCxnSpPr>
                <a:stCxn id="8" idx="5"/>
                <a:endCxn id="12" idx="1"/>
              </p:cNvCxnSpPr>
              <p:nvPr/>
            </p:nvCxnSpPr>
            <p:spPr>
              <a:xfrm>
                <a:off x="5083082" y="2568482"/>
                <a:ext cx="654236" cy="730436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12" idx="6"/>
                <a:endCxn id="10" idx="2"/>
              </p:cNvCxnSpPr>
              <p:nvPr/>
            </p:nvCxnSpPr>
            <p:spPr>
              <a:xfrm>
                <a:off x="5867400" y="3352800"/>
                <a:ext cx="685800" cy="0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8" idx="6"/>
                <a:endCxn id="10" idx="1"/>
              </p:cNvCxnSpPr>
              <p:nvPr/>
            </p:nvCxnSpPr>
            <p:spPr>
              <a:xfrm>
                <a:off x="5105400" y="2514600"/>
                <a:ext cx="1470118" cy="784318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12" idx="3"/>
                <a:endCxn id="9" idx="7"/>
              </p:cNvCxnSpPr>
              <p:nvPr/>
            </p:nvCxnSpPr>
            <p:spPr>
              <a:xfrm flipH="1">
                <a:off x="5083082" y="3406682"/>
                <a:ext cx="654236" cy="654236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10" idx="3"/>
                <a:endCxn id="9" idx="6"/>
              </p:cNvCxnSpPr>
              <p:nvPr/>
            </p:nvCxnSpPr>
            <p:spPr>
              <a:xfrm flipH="1">
                <a:off x="5105400" y="3406682"/>
                <a:ext cx="1470118" cy="708118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5" idx="4"/>
                <a:endCxn id="7" idx="0"/>
              </p:cNvCxnSpPr>
              <p:nvPr/>
            </p:nvCxnSpPr>
            <p:spPr>
              <a:xfrm>
                <a:off x="3352800" y="2590800"/>
                <a:ext cx="0" cy="1524000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stCxn id="5" idx="3"/>
                <a:endCxn id="11" idx="7"/>
              </p:cNvCxnSpPr>
              <p:nvPr/>
            </p:nvCxnSpPr>
            <p:spPr>
              <a:xfrm flipH="1">
                <a:off x="2416082" y="2568482"/>
                <a:ext cx="882836" cy="730436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11" idx="5"/>
                <a:endCxn id="7" idx="1"/>
              </p:cNvCxnSpPr>
              <p:nvPr/>
            </p:nvCxnSpPr>
            <p:spPr>
              <a:xfrm>
                <a:off x="2416082" y="3406682"/>
                <a:ext cx="882836" cy="730436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stCxn id="7" idx="2"/>
                <a:endCxn id="13" idx="5"/>
              </p:cNvCxnSpPr>
              <p:nvPr/>
            </p:nvCxnSpPr>
            <p:spPr>
              <a:xfrm flipH="1" flipV="1">
                <a:off x="1501682" y="3406682"/>
                <a:ext cx="1774918" cy="784318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stCxn id="5" idx="2"/>
                <a:endCxn id="13" idx="7"/>
              </p:cNvCxnSpPr>
              <p:nvPr/>
            </p:nvCxnSpPr>
            <p:spPr>
              <a:xfrm flipH="1">
                <a:off x="1501682" y="2514600"/>
                <a:ext cx="1774918" cy="784318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stCxn id="13" idx="6"/>
                <a:endCxn id="11" idx="2"/>
              </p:cNvCxnSpPr>
              <p:nvPr/>
            </p:nvCxnSpPr>
            <p:spPr>
              <a:xfrm>
                <a:off x="1524000" y="3352800"/>
                <a:ext cx="762000" cy="0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5" idx="6"/>
                <a:endCxn id="8" idx="2"/>
              </p:cNvCxnSpPr>
              <p:nvPr/>
            </p:nvCxnSpPr>
            <p:spPr>
              <a:xfrm>
                <a:off x="3429000" y="2514600"/>
                <a:ext cx="1524000" cy="0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7" idx="6"/>
                <a:endCxn id="9" idx="2"/>
              </p:cNvCxnSpPr>
              <p:nvPr/>
            </p:nvCxnSpPr>
            <p:spPr>
              <a:xfrm flipV="1">
                <a:off x="3429000" y="4114800"/>
                <a:ext cx="1524000" cy="76200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8" name="TextBox 27"/>
            <p:cNvSpPr txBox="1"/>
            <p:nvPr/>
          </p:nvSpPr>
          <p:spPr>
            <a:xfrm>
              <a:off x="3276600" y="3733800"/>
              <a:ext cx="304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286000" y="4800600"/>
              <a:ext cx="304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143000" y="4953000"/>
              <a:ext cx="304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429000" y="62484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105400" y="6172200"/>
              <a:ext cx="304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05400" y="3810000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867400" y="4876800"/>
              <a:ext cx="304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781800" y="4953000"/>
              <a:ext cx="3048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905000" y="3733800"/>
            <a:ext cx="4724400" cy="2457510"/>
            <a:chOff x="1905000" y="3733800"/>
            <a:chExt cx="4724400" cy="2457510"/>
          </a:xfrm>
        </p:grpSpPr>
        <p:sp>
          <p:nvSpPr>
            <p:cNvPr id="37" name="TextBox 36"/>
            <p:cNvSpPr txBox="1"/>
            <p:nvPr/>
          </p:nvSpPr>
          <p:spPr>
            <a:xfrm>
              <a:off x="4114800" y="37338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12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724400" y="49530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7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257800" y="457200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6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334000" y="525780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1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96000" y="48006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5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019800" y="56388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4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191000" y="57912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9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981200" y="56388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10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905000" y="485769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1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895600" y="45720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3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819400" y="53340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11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429000" y="49530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14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981200" y="426720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4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791200" y="4267200"/>
              <a:ext cx="533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11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685800" y="1295400"/>
            <a:ext cx="4295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Labeling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(</a:t>
            </a:r>
            <a:r>
              <a:rPr lang="en-US" sz="2800" dirty="0" smtClean="0">
                <a:solidFill>
                  <a:srgbClr val="002060"/>
                </a:solidFill>
              </a:rPr>
              <a:t>Alex Rosa 1967</a:t>
            </a:r>
            <a:r>
              <a:rPr lang="en-US" sz="2800" b="1" dirty="0" smtClean="0">
                <a:solidFill>
                  <a:srgbClr val="002060"/>
                </a:solidFill>
              </a:rPr>
              <a:t>) : 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5" name="Line 9"/>
          <p:cNvSpPr>
            <a:spLocks noChangeShapeType="1"/>
          </p:cNvSpPr>
          <p:nvPr/>
        </p:nvSpPr>
        <p:spPr bwMode="auto">
          <a:xfrm>
            <a:off x="3295650" y="3962400"/>
            <a:ext cx="100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2" name="Oval 16"/>
          <p:cNvSpPr>
            <a:spLocks noChangeArrowheads="1"/>
          </p:cNvSpPr>
          <p:nvPr/>
        </p:nvSpPr>
        <p:spPr bwMode="auto">
          <a:xfrm>
            <a:off x="4133850" y="38100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8" name="Oval 22"/>
          <p:cNvSpPr>
            <a:spLocks noChangeArrowheads="1"/>
          </p:cNvSpPr>
          <p:nvPr/>
        </p:nvSpPr>
        <p:spPr bwMode="auto">
          <a:xfrm>
            <a:off x="6629400" y="249555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9" name="Line 23"/>
          <p:cNvSpPr>
            <a:spLocks noChangeShapeType="1"/>
          </p:cNvSpPr>
          <p:nvPr/>
        </p:nvSpPr>
        <p:spPr bwMode="auto">
          <a:xfrm flipV="1">
            <a:off x="5238750" y="2743200"/>
            <a:ext cx="1619250" cy="1200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40" name="Line 24"/>
          <p:cNvSpPr>
            <a:spLocks noChangeShapeType="1"/>
          </p:cNvSpPr>
          <p:nvPr/>
        </p:nvSpPr>
        <p:spPr bwMode="auto">
          <a:xfrm flipH="1">
            <a:off x="6191250" y="2724150"/>
            <a:ext cx="66675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41" name="Line 25"/>
          <p:cNvSpPr>
            <a:spLocks noChangeShapeType="1"/>
          </p:cNvSpPr>
          <p:nvPr/>
        </p:nvSpPr>
        <p:spPr bwMode="auto">
          <a:xfrm>
            <a:off x="5524500" y="2381250"/>
            <a:ext cx="1333500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42" name="Oval 26"/>
          <p:cNvSpPr>
            <a:spLocks noChangeArrowheads="1"/>
          </p:cNvSpPr>
          <p:nvPr/>
        </p:nvSpPr>
        <p:spPr bwMode="auto">
          <a:xfrm>
            <a:off x="6686550" y="25527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44" name="Line 28"/>
          <p:cNvSpPr>
            <a:spLocks noChangeShapeType="1"/>
          </p:cNvSpPr>
          <p:nvPr/>
        </p:nvSpPr>
        <p:spPr bwMode="auto">
          <a:xfrm flipH="1">
            <a:off x="5200650" y="2362200"/>
            <a:ext cx="228600" cy="161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45" name="Line 29"/>
          <p:cNvSpPr>
            <a:spLocks noChangeShapeType="1"/>
          </p:cNvSpPr>
          <p:nvPr/>
        </p:nvSpPr>
        <p:spPr bwMode="auto">
          <a:xfrm>
            <a:off x="5181600" y="3981450"/>
            <a:ext cx="100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46" name="Line 30"/>
          <p:cNvSpPr>
            <a:spLocks noChangeShapeType="1"/>
          </p:cNvSpPr>
          <p:nvPr/>
        </p:nvSpPr>
        <p:spPr bwMode="auto">
          <a:xfrm>
            <a:off x="4286250" y="3962400"/>
            <a:ext cx="93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47" name="Oval 31"/>
          <p:cNvSpPr>
            <a:spLocks noChangeArrowheads="1"/>
          </p:cNvSpPr>
          <p:nvPr/>
        </p:nvSpPr>
        <p:spPr bwMode="auto">
          <a:xfrm>
            <a:off x="4133850" y="38100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48" name="Oval 32"/>
          <p:cNvSpPr>
            <a:spLocks noChangeArrowheads="1"/>
          </p:cNvSpPr>
          <p:nvPr/>
        </p:nvSpPr>
        <p:spPr bwMode="auto">
          <a:xfrm>
            <a:off x="5029200" y="38100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49" name="Text Box 33"/>
          <p:cNvSpPr txBox="1">
            <a:spLocks noChangeArrowheads="1"/>
          </p:cNvSpPr>
          <p:nvPr/>
        </p:nvSpPr>
        <p:spPr bwMode="auto">
          <a:xfrm>
            <a:off x="5064125" y="38211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2</a:t>
            </a:r>
          </a:p>
        </p:txBody>
      </p:sp>
      <p:sp>
        <p:nvSpPr>
          <p:cNvPr id="239650" name="Oval 34"/>
          <p:cNvSpPr>
            <a:spLocks noChangeArrowheads="1"/>
          </p:cNvSpPr>
          <p:nvPr/>
        </p:nvSpPr>
        <p:spPr bwMode="auto">
          <a:xfrm>
            <a:off x="5257800" y="21907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51" name="Text Box 35"/>
          <p:cNvSpPr txBox="1">
            <a:spLocks noChangeArrowheads="1"/>
          </p:cNvSpPr>
          <p:nvPr/>
        </p:nvSpPr>
        <p:spPr bwMode="auto">
          <a:xfrm>
            <a:off x="5292725" y="22018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3</a:t>
            </a:r>
          </a:p>
        </p:txBody>
      </p:sp>
      <p:sp>
        <p:nvSpPr>
          <p:cNvPr id="239652" name="Oval 36"/>
          <p:cNvSpPr>
            <a:spLocks noChangeArrowheads="1"/>
          </p:cNvSpPr>
          <p:nvPr/>
        </p:nvSpPr>
        <p:spPr bwMode="auto">
          <a:xfrm>
            <a:off x="6019800" y="38290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53" name="Text Box 37"/>
          <p:cNvSpPr txBox="1">
            <a:spLocks noChangeArrowheads="1"/>
          </p:cNvSpPr>
          <p:nvPr/>
        </p:nvSpPr>
        <p:spPr bwMode="auto">
          <a:xfrm>
            <a:off x="6073775" y="38401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6</a:t>
            </a:r>
          </a:p>
        </p:txBody>
      </p:sp>
      <p:sp>
        <p:nvSpPr>
          <p:cNvPr id="239654" name="Text Box 38"/>
          <p:cNvSpPr txBox="1">
            <a:spLocks noChangeArrowheads="1"/>
          </p:cNvSpPr>
          <p:nvPr/>
        </p:nvSpPr>
        <p:spPr bwMode="auto">
          <a:xfrm>
            <a:off x="4168775" y="38211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8</a:t>
            </a:r>
          </a:p>
        </p:txBody>
      </p:sp>
      <p:sp>
        <p:nvSpPr>
          <p:cNvPr id="239655" name="Text Box 39"/>
          <p:cNvSpPr txBox="1">
            <a:spLocks noChangeArrowheads="1"/>
          </p:cNvSpPr>
          <p:nvPr/>
        </p:nvSpPr>
        <p:spPr bwMode="auto">
          <a:xfrm>
            <a:off x="6740525" y="25828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7</a:t>
            </a:r>
          </a:p>
        </p:txBody>
      </p:sp>
      <p:sp>
        <p:nvSpPr>
          <p:cNvPr id="239622" name="Oval 6"/>
          <p:cNvSpPr>
            <a:spLocks noChangeArrowheads="1"/>
          </p:cNvSpPr>
          <p:nvPr/>
        </p:nvSpPr>
        <p:spPr bwMode="auto">
          <a:xfrm>
            <a:off x="2190750" y="373380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3" name="Line 7"/>
          <p:cNvSpPr>
            <a:spLocks noChangeShapeType="1"/>
          </p:cNvSpPr>
          <p:nvPr/>
        </p:nvSpPr>
        <p:spPr bwMode="auto">
          <a:xfrm flipH="1" flipV="1">
            <a:off x="3524250" y="2343150"/>
            <a:ext cx="704850" cy="148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4" name="Line 8"/>
          <p:cNvSpPr>
            <a:spLocks noChangeShapeType="1"/>
          </p:cNvSpPr>
          <p:nvPr/>
        </p:nvSpPr>
        <p:spPr bwMode="auto">
          <a:xfrm flipH="1">
            <a:off x="3314700" y="2343150"/>
            <a:ext cx="228600" cy="1619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6" name="Line 10"/>
          <p:cNvSpPr>
            <a:spLocks noChangeShapeType="1"/>
          </p:cNvSpPr>
          <p:nvPr/>
        </p:nvSpPr>
        <p:spPr bwMode="auto">
          <a:xfrm>
            <a:off x="2400300" y="3943350"/>
            <a:ext cx="93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7" name="Oval 11"/>
          <p:cNvSpPr>
            <a:spLocks noChangeArrowheads="1"/>
          </p:cNvSpPr>
          <p:nvPr/>
        </p:nvSpPr>
        <p:spPr bwMode="auto">
          <a:xfrm>
            <a:off x="2247900" y="37909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8" name="Oval 12"/>
          <p:cNvSpPr>
            <a:spLocks noChangeArrowheads="1"/>
          </p:cNvSpPr>
          <p:nvPr/>
        </p:nvSpPr>
        <p:spPr bwMode="auto">
          <a:xfrm>
            <a:off x="3143250" y="37909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9" name="Text Box 13"/>
          <p:cNvSpPr txBox="1">
            <a:spLocks noChangeArrowheads="1"/>
          </p:cNvSpPr>
          <p:nvPr/>
        </p:nvSpPr>
        <p:spPr bwMode="auto">
          <a:xfrm>
            <a:off x="3178175" y="38020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5</a:t>
            </a:r>
          </a:p>
        </p:txBody>
      </p:sp>
      <p:sp>
        <p:nvSpPr>
          <p:cNvPr id="239630" name="Oval 14"/>
          <p:cNvSpPr>
            <a:spLocks noChangeArrowheads="1"/>
          </p:cNvSpPr>
          <p:nvPr/>
        </p:nvSpPr>
        <p:spPr bwMode="auto">
          <a:xfrm>
            <a:off x="3371850" y="21717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1" name="Text Box 15"/>
          <p:cNvSpPr txBox="1">
            <a:spLocks noChangeArrowheads="1"/>
          </p:cNvSpPr>
          <p:nvPr/>
        </p:nvSpPr>
        <p:spPr bwMode="auto">
          <a:xfrm>
            <a:off x="3406775" y="21828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239634" name="Text Box 18"/>
          <p:cNvSpPr txBox="1">
            <a:spLocks noChangeArrowheads="1"/>
          </p:cNvSpPr>
          <p:nvPr/>
        </p:nvSpPr>
        <p:spPr bwMode="auto">
          <a:xfrm>
            <a:off x="2282825" y="38020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4</a:t>
            </a:r>
          </a:p>
        </p:txBody>
      </p:sp>
      <p:sp>
        <p:nvSpPr>
          <p:cNvPr id="239635" name="Text Box 19"/>
          <p:cNvSpPr txBox="1">
            <a:spLocks noChangeArrowheads="1"/>
          </p:cNvSpPr>
          <p:nvPr/>
        </p:nvSpPr>
        <p:spPr bwMode="auto">
          <a:xfrm>
            <a:off x="2617788" y="2670175"/>
            <a:ext cx="4048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G</a:t>
            </a:r>
          </a:p>
        </p:txBody>
      </p:sp>
      <p:sp>
        <p:nvSpPr>
          <p:cNvPr id="239657" name="Text Box 41"/>
          <p:cNvSpPr txBox="1">
            <a:spLocks noChangeArrowheads="1"/>
          </p:cNvSpPr>
          <p:nvPr/>
        </p:nvSpPr>
        <p:spPr bwMode="auto">
          <a:xfrm>
            <a:off x="3252788" y="5032375"/>
            <a:ext cx="2366962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Vertex 8 loses its </a:t>
            </a:r>
          </a:p>
          <a:p>
            <a:r>
              <a:rPr lang="en-US"/>
              <a:t>terminal status</a:t>
            </a:r>
          </a:p>
        </p:txBody>
      </p:sp>
      <p:sp>
        <p:nvSpPr>
          <p:cNvPr id="239658" name="Line 42"/>
          <p:cNvSpPr>
            <a:spLocks noChangeShapeType="1"/>
          </p:cNvSpPr>
          <p:nvPr/>
        </p:nvSpPr>
        <p:spPr bwMode="auto">
          <a:xfrm flipV="1">
            <a:off x="4286250" y="4343400"/>
            <a:ext cx="19050" cy="742950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Series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402" name="Line 1050"/>
          <p:cNvSpPr>
            <a:spLocks noChangeShapeType="1"/>
          </p:cNvSpPr>
          <p:nvPr/>
        </p:nvSpPr>
        <p:spPr bwMode="auto">
          <a:xfrm>
            <a:off x="4381500" y="4838700"/>
            <a:ext cx="100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409" name="Oval 1057"/>
          <p:cNvSpPr>
            <a:spLocks noChangeArrowheads="1"/>
          </p:cNvSpPr>
          <p:nvPr/>
        </p:nvSpPr>
        <p:spPr bwMode="auto">
          <a:xfrm>
            <a:off x="5219700" y="46863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410" name="Text Box 1058"/>
          <p:cNvSpPr txBox="1">
            <a:spLocks noChangeArrowheads="1"/>
          </p:cNvSpPr>
          <p:nvPr/>
        </p:nvSpPr>
        <p:spPr bwMode="auto">
          <a:xfrm>
            <a:off x="5318125" y="4697413"/>
            <a:ext cx="1841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1400"/>
          </a:p>
        </p:txBody>
      </p:sp>
      <p:sp>
        <p:nvSpPr>
          <p:cNvPr id="229378" name="Text Box 1026"/>
          <p:cNvSpPr txBox="1">
            <a:spLocks noChangeArrowheads="1"/>
          </p:cNvSpPr>
          <p:nvPr/>
        </p:nvSpPr>
        <p:spPr bwMode="auto">
          <a:xfrm>
            <a:off x="838200" y="1673225"/>
            <a:ext cx="73152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3200"/>
          </a:p>
        </p:txBody>
      </p:sp>
      <p:sp>
        <p:nvSpPr>
          <p:cNvPr id="229382" name="Oval 1030"/>
          <p:cNvSpPr>
            <a:spLocks noChangeArrowheads="1"/>
          </p:cNvSpPr>
          <p:nvPr/>
        </p:nvSpPr>
        <p:spPr bwMode="auto">
          <a:xfrm>
            <a:off x="7715250" y="337185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450" name="Line 1098"/>
          <p:cNvSpPr>
            <a:spLocks noChangeShapeType="1"/>
          </p:cNvSpPr>
          <p:nvPr/>
        </p:nvSpPr>
        <p:spPr bwMode="auto">
          <a:xfrm flipV="1">
            <a:off x="6534150" y="3600450"/>
            <a:ext cx="1409700" cy="95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449" name="Line 1097"/>
          <p:cNvSpPr>
            <a:spLocks noChangeShapeType="1"/>
          </p:cNvSpPr>
          <p:nvPr/>
        </p:nvSpPr>
        <p:spPr bwMode="auto">
          <a:xfrm flipV="1">
            <a:off x="6267450" y="3714750"/>
            <a:ext cx="2667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447" name="Line 1095"/>
          <p:cNvSpPr>
            <a:spLocks noChangeShapeType="1"/>
          </p:cNvSpPr>
          <p:nvPr/>
        </p:nvSpPr>
        <p:spPr bwMode="auto">
          <a:xfrm flipH="1" flipV="1">
            <a:off x="4629150" y="4019550"/>
            <a:ext cx="7620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446" name="Line 1094"/>
          <p:cNvSpPr>
            <a:spLocks noChangeShapeType="1"/>
          </p:cNvSpPr>
          <p:nvPr/>
        </p:nvSpPr>
        <p:spPr bwMode="auto">
          <a:xfrm flipV="1">
            <a:off x="4438650" y="3981450"/>
            <a:ext cx="1905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3" name="Line 1031"/>
          <p:cNvSpPr>
            <a:spLocks noChangeShapeType="1"/>
          </p:cNvSpPr>
          <p:nvPr/>
        </p:nvSpPr>
        <p:spPr bwMode="auto">
          <a:xfrm flipV="1">
            <a:off x="6324600" y="3619500"/>
            <a:ext cx="1619250" cy="1200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4" name="Line 1032"/>
          <p:cNvSpPr>
            <a:spLocks noChangeShapeType="1"/>
          </p:cNvSpPr>
          <p:nvPr/>
        </p:nvSpPr>
        <p:spPr bwMode="auto">
          <a:xfrm flipH="1">
            <a:off x="7277100" y="3600450"/>
            <a:ext cx="66675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6" name="Oval 1034"/>
          <p:cNvSpPr>
            <a:spLocks noChangeArrowheads="1"/>
          </p:cNvSpPr>
          <p:nvPr/>
        </p:nvSpPr>
        <p:spPr bwMode="auto">
          <a:xfrm>
            <a:off x="7772400" y="34290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8" name="Line 1036"/>
          <p:cNvSpPr>
            <a:spLocks noChangeShapeType="1"/>
          </p:cNvSpPr>
          <p:nvPr/>
        </p:nvSpPr>
        <p:spPr bwMode="auto">
          <a:xfrm>
            <a:off x="6267450" y="4857750"/>
            <a:ext cx="100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9" name="Line 1037"/>
          <p:cNvSpPr>
            <a:spLocks noChangeShapeType="1"/>
          </p:cNvSpPr>
          <p:nvPr/>
        </p:nvSpPr>
        <p:spPr bwMode="auto">
          <a:xfrm>
            <a:off x="5372100" y="4838700"/>
            <a:ext cx="93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90" name="Oval 1038"/>
          <p:cNvSpPr>
            <a:spLocks noChangeArrowheads="1"/>
          </p:cNvSpPr>
          <p:nvPr/>
        </p:nvSpPr>
        <p:spPr bwMode="auto">
          <a:xfrm>
            <a:off x="5219700" y="46863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91" name="Oval 1039"/>
          <p:cNvSpPr>
            <a:spLocks noChangeArrowheads="1"/>
          </p:cNvSpPr>
          <p:nvPr/>
        </p:nvSpPr>
        <p:spPr bwMode="auto">
          <a:xfrm>
            <a:off x="6115050" y="46863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92" name="Text Box 1040"/>
          <p:cNvSpPr txBox="1">
            <a:spLocks noChangeArrowheads="1"/>
          </p:cNvSpPr>
          <p:nvPr/>
        </p:nvSpPr>
        <p:spPr bwMode="auto">
          <a:xfrm>
            <a:off x="6149975" y="46974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2</a:t>
            </a:r>
          </a:p>
        </p:txBody>
      </p:sp>
      <p:grpSp>
        <p:nvGrpSpPr>
          <p:cNvPr id="2" name="Group 1096"/>
          <p:cNvGrpSpPr>
            <a:grpSpLocks/>
          </p:cNvGrpSpPr>
          <p:nvPr/>
        </p:nvGrpSpPr>
        <p:grpSpPr bwMode="auto">
          <a:xfrm>
            <a:off x="6343650" y="3543300"/>
            <a:ext cx="347663" cy="347663"/>
            <a:chOff x="3996" y="1932"/>
            <a:chExt cx="219" cy="219"/>
          </a:xfrm>
        </p:grpSpPr>
        <p:sp>
          <p:nvSpPr>
            <p:cNvPr id="229393" name="Oval 1041"/>
            <p:cNvSpPr>
              <a:spLocks noChangeArrowheads="1"/>
            </p:cNvSpPr>
            <p:nvPr/>
          </p:nvSpPr>
          <p:spPr bwMode="auto">
            <a:xfrm>
              <a:off x="3996" y="193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394" name="Text Box 1042"/>
            <p:cNvSpPr txBox="1">
              <a:spLocks noChangeArrowheads="1"/>
            </p:cNvSpPr>
            <p:nvPr/>
          </p:nvSpPr>
          <p:spPr bwMode="auto">
            <a:xfrm>
              <a:off x="4018" y="193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3</a:t>
              </a:r>
            </a:p>
          </p:txBody>
        </p:sp>
      </p:grpSp>
      <p:sp>
        <p:nvSpPr>
          <p:cNvPr id="229395" name="Oval 1043"/>
          <p:cNvSpPr>
            <a:spLocks noChangeArrowheads="1"/>
          </p:cNvSpPr>
          <p:nvPr/>
        </p:nvSpPr>
        <p:spPr bwMode="auto">
          <a:xfrm>
            <a:off x="7105650" y="47053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96" name="Text Box 1044"/>
          <p:cNvSpPr txBox="1">
            <a:spLocks noChangeArrowheads="1"/>
          </p:cNvSpPr>
          <p:nvPr/>
        </p:nvSpPr>
        <p:spPr bwMode="auto">
          <a:xfrm>
            <a:off x="7159625" y="47164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6</a:t>
            </a:r>
          </a:p>
        </p:txBody>
      </p:sp>
      <p:sp>
        <p:nvSpPr>
          <p:cNvPr id="229397" name="Text Box 1045"/>
          <p:cNvSpPr txBox="1">
            <a:spLocks noChangeArrowheads="1"/>
          </p:cNvSpPr>
          <p:nvPr/>
        </p:nvSpPr>
        <p:spPr bwMode="auto">
          <a:xfrm>
            <a:off x="5254625" y="46974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8</a:t>
            </a:r>
          </a:p>
        </p:txBody>
      </p:sp>
      <p:sp>
        <p:nvSpPr>
          <p:cNvPr id="229398" name="Text Box 1046"/>
          <p:cNvSpPr txBox="1">
            <a:spLocks noChangeArrowheads="1"/>
          </p:cNvSpPr>
          <p:nvPr/>
        </p:nvSpPr>
        <p:spPr bwMode="auto">
          <a:xfrm>
            <a:off x="7826375" y="34591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7</a:t>
            </a:r>
          </a:p>
        </p:txBody>
      </p:sp>
      <p:sp>
        <p:nvSpPr>
          <p:cNvPr id="229399" name="Oval 1047"/>
          <p:cNvSpPr>
            <a:spLocks noChangeArrowheads="1"/>
          </p:cNvSpPr>
          <p:nvPr/>
        </p:nvSpPr>
        <p:spPr bwMode="auto">
          <a:xfrm>
            <a:off x="3276600" y="461010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403" name="Line 1051"/>
          <p:cNvSpPr>
            <a:spLocks noChangeShapeType="1"/>
          </p:cNvSpPr>
          <p:nvPr/>
        </p:nvSpPr>
        <p:spPr bwMode="auto">
          <a:xfrm>
            <a:off x="3486150" y="4819650"/>
            <a:ext cx="93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404" name="Oval 1052"/>
          <p:cNvSpPr>
            <a:spLocks noChangeArrowheads="1"/>
          </p:cNvSpPr>
          <p:nvPr/>
        </p:nvSpPr>
        <p:spPr bwMode="auto">
          <a:xfrm>
            <a:off x="3333750" y="46672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405" name="Oval 1053"/>
          <p:cNvSpPr>
            <a:spLocks noChangeArrowheads="1"/>
          </p:cNvSpPr>
          <p:nvPr/>
        </p:nvSpPr>
        <p:spPr bwMode="auto">
          <a:xfrm>
            <a:off x="4229100" y="46672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406" name="Text Box 1054"/>
          <p:cNvSpPr txBox="1">
            <a:spLocks noChangeArrowheads="1"/>
          </p:cNvSpPr>
          <p:nvPr/>
        </p:nvSpPr>
        <p:spPr bwMode="auto">
          <a:xfrm>
            <a:off x="4264025" y="46783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5</a:t>
            </a:r>
          </a:p>
        </p:txBody>
      </p:sp>
      <p:grpSp>
        <p:nvGrpSpPr>
          <p:cNvPr id="3" name="Group 1093"/>
          <p:cNvGrpSpPr>
            <a:grpSpLocks/>
          </p:cNvGrpSpPr>
          <p:nvPr/>
        </p:nvGrpSpPr>
        <p:grpSpPr bwMode="auto">
          <a:xfrm>
            <a:off x="4457700" y="3848100"/>
            <a:ext cx="347663" cy="347663"/>
            <a:chOff x="2808" y="1920"/>
            <a:chExt cx="219" cy="219"/>
          </a:xfrm>
        </p:grpSpPr>
        <p:sp>
          <p:nvSpPr>
            <p:cNvPr id="229407" name="Oval 1055"/>
            <p:cNvSpPr>
              <a:spLocks noChangeArrowheads="1"/>
            </p:cNvSpPr>
            <p:nvPr/>
          </p:nvSpPr>
          <p:spPr bwMode="auto">
            <a:xfrm>
              <a:off x="2808" y="192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408" name="Text Box 1056"/>
            <p:cNvSpPr txBox="1">
              <a:spLocks noChangeArrowheads="1"/>
            </p:cNvSpPr>
            <p:nvPr/>
          </p:nvSpPr>
          <p:spPr bwMode="auto">
            <a:xfrm>
              <a:off x="2830" y="1927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1</a:t>
              </a:r>
            </a:p>
          </p:txBody>
        </p:sp>
      </p:grpSp>
      <p:sp>
        <p:nvSpPr>
          <p:cNvPr id="229411" name="Text Box 1059"/>
          <p:cNvSpPr txBox="1">
            <a:spLocks noChangeArrowheads="1"/>
          </p:cNvSpPr>
          <p:nvPr/>
        </p:nvSpPr>
        <p:spPr bwMode="auto">
          <a:xfrm>
            <a:off x="3368675" y="46783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4</a:t>
            </a:r>
          </a:p>
        </p:txBody>
      </p:sp>
      <p:sp>
        <p:nvSpPr>
          <p:cNvPr id="229412" name="Text Box 1060"/>
          <p:cNvSpPr txBox="1">
            <a:spLocks noChangeArrowheads="1"/>
          </p:cNvSpPr>
          <p:nvPr/>
        </p:nvSpPr>
        <p:spPr bwMode="auto">
          <a:xfrm>
            <a:off x="5481638" y="3851275"/>
            <a:ext cx="506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G</a:t>
            </a:r>
            <a:r>
              <a:rPr lang="en-US" baseline="-25000"/>
              <a:t>2</a:t>
            </a:r>
            <a:endParaRPr lang="en-US" i="1"/>
          </a:p>
        </p:txBody>
      </p:sp>
      <p:grpSp>
        <p:nvGrpSpPr>
          <p:cNvPr id="4" name="Group 1105"/>
          <p:cNvGrpSpPr>
            <a:grpSpLocks/>
          </p:cNvGrpSpPr>
          <p:nvPr/>
        </p:nvGrpSpPr>
        <p:grpSpPr bwMode="auto">
          <a:xfrm>
            <a:off x="1352550" y="1885950"/>
            <a:ext cx="4895850" cy="1828800"/>
            <a:chOff x="852" y="1188"/>
            <a:chExt cx="3084" cy="1152"/>
          </a:xfrm>
        </p:grpSpPr>
        <p:grpSp>
          <p:nvGrpSpPr>
            <p:cNvPr id="5" name="Group 1102"/>
            <p:cNvGrpSpPr>
              <a:grpSpLocks/>
            </p:cNvGrpSpPr>
            <p:nvPr/>
          </p:nvGrpSpPr>
          <p:grpSpPr bwMode="auto">
            <a:xfrm>
              <a:off x="852" y="1188"/>
              <a:ext cx="3084" cy="1152"/>
              <a:chOff x="-1164" y="1404"/>
              <a:chExt cx="3084" cy="1152"/>
            </a:xfrm>
          </p:grpSpPr>
          <p:sp>
            <p:nvSpPr>
              <p:cNvPr id="229414" name="Oval 1062"/>
              <p:cNvSpPr>
                <a:spLocks noChangeArrowheads="1"/>
              </p:cNvSpPr>
              <p:nvPr/>
            </p:nvSpPr>
            <p:spPr bwMode="auto">
              <a:xfrm>
                <a:off x="1632" y="148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417" name="Line 1065"/>
              <p:cNvSpPr>
                <a:spLocks noChangeShapeType="1"/>
              </p:cNvSpPr>
              <p:nvPr/>
            </p:nvSpPr>
            <p:spPr bwMode="auto">
              <a:xfrm>
                <a:off x="420" y="1500"/>
                <a:ext cx="1356" cy="1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418" name="Oval 1066"/>
              <p:cNvSpPr>
                <a:spLocks noChangeArrowheads="1"/>
              </p:cNvSpPr>
              <p:nvPr/>
            </p:nvSpPr>
            <p:spPr bwMode="auto">
              <a:xfrm>
                <a:off x="1668" y="152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430" name="Text Box 1078"/>
              <p:cNvSpPr txBox="1">
                <a:spLocks noChangeArrowheads="1"/>
              </p:cNvSpPr>
              <p:nvPr/>
            </p:nvSpPr>
            <p:spPr bwMode="auto">
              <a:xfrm>
                <a:off x="1702" y="1543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7</a:t>
                </a:r>
              </a:p>
            </p:txBody>
          </p:sp>
          <p:sp>
            <p:nvSpPr>
              <p:cNvPr id="229431" name="Oval 1079"/>
              <p:cNvSpPr>
                <a:spLocks noChangeArrowheads="1"/>
              </p:cNvSpPr>
              <p:nvPr/>
            </p:nvSpPr>
            <p:spPr bwMode="auto">
              <a:xfrm>
                <a:off x="-1164" y="226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435" name="Line 1083"/>
              <p:cNvSpPr>
                <a:spLocks noChangeShapeType="1"/>
              </p:cNvSpPr>
              <p:nvPr/>
            </p:nvSpPr>
            <p:spPr bwMode="auto">
              <a:xfrm flipV="1">
                <a:off x="-1032" y="1536"/>
                <a:ext cx="1404" cy="8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436" name="Oval 1084"/>
              <p:cNvSpPr>
                <a:spLocks noChangeArrowheads="1"/>
              </p:cNvSpPr>
              <p:nvPr/>
            </p:nvSpPr>
            <p:spPr bwMode="auto">
              <a:xfrm>
                <a:off x="-1128" y="230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443" name="Text Box 1091"/>
              <p:cNvSpPr txBox="1">
                <a:spLocks noChangeArrowheads="1"/>
              </p:cNvSpPr>
              <p:nvPr/>
            </p:nvSpPr>
            <p:spPr bwMode="auto">
              <a:xfrm>
                <a:off x="-1106" y="2311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  <p:grpSp>
            <p:nvGrpSpPr>
              <p:cNvPr id="6" name="Group 1099"/>
              <p:cNvGrpSpPr>
                <a:grpSpLocks/>
              </p:cNvGrpSpPr>
              <p:nvPr/>
            </p:nvGrpSpPr>
            <p:grpSpPr bwMode="auto">
              <a:xfrm>
                <a:off x="288" y="1404"/>
                <a:ext cx="219" cy="219"/>
                <a:chOff x="2808" y="1920"/>
                <a:chExt cx="219" cy="219"/>
              </a:xfrm>
            </p:grpSpPr>
            <p:sp>
              <p:nvSpPr>
                <p:cNvPr id="229452" name="Oval 1100"/>
                <p:cNvSpPr>
                  <a:spLocks noChangeArrowheads="1"/>
                </p:cNvSpPr>
                <p:nvPr/>
              </p:nvSpPr>
              <p:spPr bwMode="auto">
                <a:xfrm>
                  <a:off x="2808" y="1920"/>
                  <a:ext cx="219" cy="219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9453" name="Text Box 1101"/>
                <p:cNvSpPr txBox="1">
                  <a:spLocks noChangeArrowheads="1"/>
                </p:cNvSpPr>
                <p:nvPr/>
              </p:nvSpPr>
              <p:spPr bwMode="auto">
                <a:xfrm>
                  <a:off x="2830" y="1927"/>
                  <a:ext cx="17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1400"/>
                    <a:t>9</a:t>
                  </a:r>
                </a:p>
              </p:txBody>
            </p:sp>
          </p:grpSp>
        </p:grpSp>
        <p:sp>
          <p:nvSpPr>
            <p:cNvPr id="229456" name="Text Box 1104"/>
            <p:cNvSpPr txBox="1">
              <a:spLocks noChangeArrowheads="1"/>
            </p:cNvSpPr>
            <p:nvPr/>
          </p:nvSpPr>
          <p:spPr bwMode="auto">
            <a:xfrm>
              <a:off x="1413" y="1430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1</a:t>
              </a:r>
              <a:endParaRPr lang="en-US" i="1"/>
            </a:p>
          </p:txBody>
        </p:sp>
      </p:grpSp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Parallel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Text Box 2"/>
          <p:cNvSpPr txBox="1">
            <a:spLocks noChangeArrowheads="1"/>
          </p:cNvSpPr>
          <p:nvPr/>
        </p:nvSpPr>
        <p:spPr bwMode="auto">
          <a:xfrm>
            <a:off x="838200" y="1673225"/>
            <a:ext cx="73152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32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28950" y="3181350"/>
            <a:ext cx="4895850" cy="1695450"/>
            <a:chOff x="2064" y="2124"/>
            <a:chExt cx="3084" cy="1068"/>
          </a:xfrm>
        </p:grpSpPr>
        <p:sp>
          <p:nvSpPr>
            <p:cNvPr id="241669" name="Oval 5"/>
            <p:cNvSpPr>
              <a:spLocks noChangeArrowheads="1"/>
            </p:cNvSpPr>
            <p:nvPr/>
          </p:nvSpPr>
          <p:spPr bwMode="auto">
            <a:xfrm>
              <a:off x="4860" y="2124"/>
              <a:ext cx="288" cy="28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0" name="Line 6"/>
            <p:cNvSpPr>
              <a:spLocks noChangeShapeType="1"/>
            </p:cNvSpPr>
            <p:nvPr/>
          </p:nvSpPr>
          <p:spPr bwMode="auto">
            <a:xfrm flipV="1">
              <a:off x="4116" y="2268"/>
              <a:ext cx="888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1" name="Line 7"/>
            <p:cNvSpPr>
              <a:spLocks noChangeShapeType="1"/>
            </p:cNvSpPr>
            <p:nvPr/>
          </p:nvSpPr>
          <p:spPr bwMode="auto">
            <a:xfrm flipV="1">
              <a:off x="3948" y="2340"/>
              <a:ext cx="168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2" name="Line 8"/>
            <p:cNvSpPr>
              <a:spLocks noChangeShapeType="1"/>
            </p:cNvSpPr>
            <p:nvPr/>
          </p:nvSpPr>
          <p:spPr bwMode="auto">
            <a:xfrm flipH="1" flipV="1">
              <a:off x="2916" y="2532"/>
              <a:ext cx="48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3" name="Line 9"/>
            <p:cNvSpPr>
              <a:spLocks noChangeShapeType="1"/>
            </p:cNvSpPr>
            <p:nvPr/>
          </p:nvSpPr>
          <p:spPr bwMode="auto">
            <a:xfrm flipV="1">
              <a:off x="2796" y="2508"/>
              <a:ext cx="12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4" name="Line 10"/>
            <p:cNvSpPr>
              <a:spLocks noChangeShapeType="1"/>
            </p:cNvSpPr>
            <p:nvPr/>
          </p:nvSpPr>
          <p:spPr bwMode="auto">
            <a:xfrm flipV="1">
              <a:off x="3984" y="2280"/>
              <a:ext cx="1020" cy="7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5" name="Line 11"/>
            <p:cNvSpPr>
              <a:spLocks noChangeShapeType="1"/>
            </p:cNvSpPr>
            <p:nvPr/>
          </p:nvSpPr>
          <p:spPr bwMode="auto">
            <a:xfrm flipH="1">
              <a:off x="4584" y="2268"/>
              <a:ext cx="420" cy="8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6" name="Oval 12"/>
            <p:cNvSpPr>
              <a:spLocks noChangeArrowheads="1"/>
            </p:cNvSpPr>
            <p:nvPr/>
          </p:nvSpPr>
          <p:spPr bwMode="auto">
            <a:xfrm>
              <a:off x="4896" y="216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7" name="Line 13"/>
            <p:cNvSpPr>
              <a:spLocks noChangeShapeType="1"/>
            </p:cNvSpPr>
            <p:nvPr/>
          </p:nvSpPr>
          <p:spPr bwMode="auto">
            <a:xfrm>
              <a:off x="3948" y="3060"/>
              <a:ext cx="6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8" name="Line 14"/>
            <p:cNvSpPr>
              <a:spLocks noChangeShapeType="1"/>
            </p:cNvSpPr>
            <p:nvPr/>
          </p:nvSpPr>
          <p:spPr bwMode="auto">
            <a:xfrm>
              <a:off x="3384" y="3048"/>
              <a:ext cx="5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79" name="Oval 15"/>
            <p:cNvSpPr>
              <a:spLocks noChangeArrowheads="1"/>
            </p:cNvSpPr>
            <p:nvPr/>
          </p:nvSpPr>
          <p:spPr bwMode="auto">
            <a:xfrm>
              <a:off x="3288" y="295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80" name="Oval 16"/>
            <p:cNvSpPr>
              <a:spLocks noChangeArrowheads="1"/>
            </p:cNvSpPr>
            <p:nvPr/>
          </p:nvSpPr>
          <p:spPr bwMode="auto">
            <a:xfrm>
              <a:off x="3852" y="295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81" name="Text Box 17"/>
            <p:cNvSpPr txBox="1">
              <a:spLocks noChangeArrowheads="1"/>
            </p:cNvSpPr>
            <p:nvPr/>
          </p:nvSpPr>
          <p:spPr bwMode="auto">
            <a:xfrm>
              <a:off x="3874" y="295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2</a:t>
              </a:r>
            </a:p>
          </p:txBody>
        </p:sp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3996" y="2232"/>
              <a:ext cx="219" cy="219"/>
              <a:chOff x="3996" y="1932"/>
              <a:chExt cx="219" cy="219"/>
            </a:xfrm>
          </p:grpSpPr>
          <p:sp>
            <p:nvSpPr>
              <p:cNvPr id="241683" name="Oval 19"/>
              <p:cNvSpPr>
                <a:spLocks noChangeArrowheads="1"/>
              </p:cNvSpPr>
              <p:nvPr/>
            </p:nvSpPr>
            <p:spPr bwMode="auto">
              <a:xfrm>
                <a:off x="3996" y="1932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684" name="Text Box 20"/>
              <p:cNvSpPr txBox="1">
                <a:spLocks noChangeArrowheads="1"/>
              </p:cNvSpPr>
              <p:nvPr/>
            </p:nvSpPr>
            <p:spPr bwMode="auto">
              <a:xfrm>
                <a:off x="4018" y="1939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3</a:t>
                </a:r>
              </a:p>
            </p:txBody>
          </p:sp>
        </p:grpSp>
        <p:sp>
          <p:nvSpPr>
            <p:cNvPr id="241685" name="Oval 21"/>
            <p:cNvSpPr>
              <a:spLocks noChangeArrowheads="1"/>
            </p:cNvSpPr>
            <p:nvPr/>
          </p:nvSpPr>
          <p:spPr bwMode="auto">
            <a:xfrm>
              <a:off x="4476" y="2964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86" name="Text Box 22"/>
            <p:cNvSpPr txBox="1">
              <a:spLocks noChangeArrowheads="1"/>
            </p:cNvSpPr>
            <p:nvPr/>
          </p:nvSpPr>
          <p:spPr bwMode="auto">
            <a:xfrm>
              <a:off x="4510" y="2971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6</a:t>
              </a:r>
            </a:p>
          </p:txBody>
        </p:sp>
        <p:sp>
          <p:nvSpPr>
            <p:cNvPr id="241687" name="Text Box 23"/>
            <p:cNvSpPr txBox="1">
              <a:spLocks noChangeArrowheads="1"/>
            </p:cNvSpPr>
            <p:nvPr/>
          </p:nvSpPr>
          <p:spPr bwMode="auto">
            <a:xfrm>
              <a:off x="3310" y="295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8</a:t>
              </a:r>
            </a:p>
          </p:txBody>
        </p:sp>
        <p:sp>
          <p:nvSpPr>
            <p:cNvPr id="241688" name="Text Box 24"/>
            <p:cNvSpPr txBox="1">
              <a:spLocks noChangeArrowheads="1"/>
            </p:cNvSpPr>
            <p:nvPr/>
          </p:nvSpPr>
          <p:spPr bwMode="auto">
            <a:xfrm>
              <a:off x="4930" y="217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7</a:t>
              </a:r>
            </a:p>
          </p:txBody>
        </p:sp>
        <p:sp>
          <p:nvSpPr>
            <p:cNvPr id="241689" name="Oval 25"/>
            <p:cNvSpPr>
              <a:spLocks noChangeArrowheads="1"/>
            </p:cNvSpPr>
            <p:nvPr/>
          </p:nvSpPr>
          <p:spPr bwMode="auto">
            <a:xfrm>
              <a:off x="2064" y="2904"/>
              <a:ext cx="288" cy="28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90" name="Line 26"/>
            <p:cNvSpPr>
              <a:spLocks noChangeShapeType="1"/>
            </p:cNvSpPr>
            <p:nvPr/>
          </p:nvSpPr>
          <p:spPr bwMode="auto">
            <a:xfrm>
              <a:off x="2760" y="3048"/>
              <a:ext cx="6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91" name="Line 27"/>
            <p:cNvSpPr>
              <a:spLocks noChangeShapeType="1"/>
            </p:cNvSpPr>
            <p:nvPr/>
          </p:nvSpPr>
          <p:spPr bwMode="auto">
            <a:xfrm>
              <a:off x="2196" y="3036"/>
              <a:ext cx="5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92" name="Oval 28"/>
            <p:cNvSpPr>
              <a:spLocks noChangeArrowheads="1"/>
            </p:cNvSpPr>
            <p:nvPr/>
          </p:nvSpPr>
          <p:spPr bwMode="auto">
            <a:xfrm>
              <a:off x="2100" y="294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93" name="Oval 29"/>
            <p:cNvSpPr>
              <a:spLocks noChangeArrowheads="1"/>
            </p:cNvSpPr>
            <p:nvPr/>
          </p:nvSpPr>
          <p:spPr bwMode="auto">
            <a:xfrm>
              <a:off x="2664" y="294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94" name="Text Box 30"/>
            <p:cNvSpPr txBox="1">
              <a:spLocks noChangeArrowheads="1"/>
            </p:cNvSpPr>
            <p:nvPr/>
          </p:nvSpPr>
          <p:spPr bwMode="auto">
            <a:xfrm>
              <a:off x="2686" y="2947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5</a:t>
              </a:r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2808" y="2424"/>
              <a:ext cx="219" cy="219"/>
              <a:chOff x="2808" y="1920"/>
              <a:chExt cx="219" cy="219"/>
            </a:xfrm>
          </p:grpSpPr>
          <p:sp>
            <p:nvSpPr>
              <p:cNvPr id="241696" name="Oval 32"/>
              <p:cNvSpPr>
                <a:spLocks noChangeArrowheads="1"/>
              </p:cNvSpPr>
              <p:nvPr/>
            </p:nvSpPr>
            <p:spPr bwMode="auto">
              <a:xfrm>
                <a:off x="2808" y="192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697" name="Text Box 33"/>
              <p:cNvSpPr txBox="1">
                <a:spLocks noChangeArrowheads="1"/>
              </p:cNvSpPr>
              <p:nvPr/>
            </p:nvSpPr>
            <p:spPr bwMode="auto">
              <a:xfrm>
                <a:off x="2830" y="192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1</a:t>
                </a:r>
              </a:p>
            </p:txBody>
          </p:sp>
        </p:grpSp>
        <p:sp>
          <p:nvSpPr>
            <p:cNvPr id="241698" name="Oval 34"/>
            <p:cNvSpPr>
              <a:spLocks noChangeArrowheads="1"/>
            </p:cNvSpPr>
            <p:nvPr/>
          </p:nvSpPr>
          <p:spPr bwMode="auto">
            <a:xfrm>
              <a:off x="3288" y="295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99" name="Text Box 35"/>
            <p:cNvSpPr txBox="1">
              <a:spLocks noChangeArrowheads="1"/>
            </p:cNvSpPr>
            <p:nvPr/>
          </p:nvSpPr>
          <p:spPr bwMode="auto">
            <a:xfrm>
              <a:off x="3322" y="295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8</a:t>
              </a:r>
            </a:p>
          </p:txBody>
        </p:sp>
        <p:sp>
          <p:nvSpPr>
            <p:cNvPr id="241700" name="Text Box 36"/>
            <p:cNvSpPr txBox="1">
              <a:spLocks noChangeArrowheads="1"/>
            </p:cNvSpPr>
            <p:nvPr/>
          </p:nvSpPr>
          <p:spPr bwMode="auto">
            <a:xfrm>
              <a:off x="2122" y="2947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4</a:t>
              </a:r>
            </a:p>
          </p:txBody>
        </p:sp>
        <p:sp>
          <p:nvSpPr>
            <p:cNvPr id="241701" name="Text Box 37"/>
            <p:cNvSpPr txBox="1">
              <a:spLocks noChangeArrowheads="1"/>
            </p:cNvSpPr>
            <p:nvPr/>
          </p:nvSpPr>
          <p:spPr bwMode="auto">
            <a:xfrm>
              <a:off x="3453" y="2426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2</a:t>
              </a:r>
              <a:endParaRPr lang="en-US" i="1"/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1600200" y="2076450"/>
            <a:ext cx="4895850" cy="1828800"/>
            <a:chOff x="852" y="1188"/>
            <a:chExt cx="3084" cy="1152"/>
          </a:xfrm>
        </p:grpSpPr>
        <p:grpSp>
          <p:nvGrpSpPr>
            <p:cNvPr id="6" name="Group 39"/>
            <p:cNvGrpSpPr>
              <a:grpSpLocks/>
            </p:cNvGrpSpPr>
            <p:nvPr/>
          </p:nvGrpSpPr>
          <p:grpSpPr bwMode="auto">
            <a:xfrm>
              <a:off x="852" y="1188"/>
              <a:ext cx="3084" cy="1152"/>
              <a:chOff x="-1164" y="1404"/>
              <a:chExt cx="3084" cy="1152"/>
            </a:xfrm>
          </p:grpSpPr>
          <p:sp>
            <p:nvSpPr>
              <p:cNvPr id="241704" name="Oval 40"/>
              <p:cNvSpPr>
                <a:spLocks noChangeArrowheads="1"/>
              </p:cNvSpPr>
              <p:nvPr/>
            </p:nvSpPr>
            <p:spPr bwMode="auto">
              <a:xfrm>
                <a:off x="1632" y="148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705" name="Line 41"/>
              <p:cNvSpPr>
                <a:spLocks noChangeShapeType="1"/>
              </p:cNvSpPr>
              <p:nvPr/>
            </p:nvSpPr>
            <p:spPr bwMode="auto">
              <a:xfrm>
                <a:off x="420" y="1500"/>
                <a:ext cx="1356" cy="1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706" name="Oval 42"/>
              <p:cNvSpPr>
                <a:spLocks noChangeArrowheads="1"/>
              </p:cNvSpPr>
              <p:nvPr/>
            </p:nvSpPr>
            <p:spPr bwMode="auto">
              <a:xfrm>
                <a:off x="1668" y="152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707" name="Text Box 43"/>
              <p:cNvSpPr txBox="1">
                <a:spLocks noChangeArrowheads="1"/>
              </p:cNvSpPr>
              <p:nvPr/>
            </p:nvSpPr>
            <p:spPr bwMode="auto">
              <a:xfrm>
                <a:off x="1702" y="1543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7</a:t>
                </a:r>
              </a:p>
            </p:txBody>
          </p:sp>
          <p:sp>
            <p:nvSpPr>
              <p:cNvPr id="241708" name="Oval 44"/>
              <p:cNvSpPr>
                <a:spLocks noChangeArrowheads="1"/>
              </p:cNvSpPr>
              <p:nvPr/>
            </p:nvSpPr>
            <p:spPr bwMode="auto">
              <a:xfrm>
                <a:off x="-1164" y="226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709" name="Line 45"/>
              <p:cNvSpPr>
                <a:spLocks noChangeShapeType="1"/>
              </p:cNvSpPr>
              <p:nvPr/>
            </p:nvSpPr>
            <p:spPr bwMode="auto">
              <a:xfrm flipV="1">
                <a:off x="-1032" y="1536"/>
                <a:ext cx="1404" cy="8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710" name="Oval 46"/>
              <p:cNvSpPr>
                <a:spLocks noChangeArrowheads="1"/>
              </p:cNvSpPr>
              <p:nvPr/>
            </p:nvSpPr>
            <p:spPr bwMode="auto">
              <a:xfrm>
                <a:off x="-1128" y="230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711" name="Text Box 47"/>
              <p:cNvSpPr txBox="1">
                <a:spLocks noChangeArrowheads="1"/>
              </p:cNvSpPr>
              <p:nvPr/>
            </p:nvSpPr>
            <p:spPr bwMode="auto">
              <a:xfrm>
                <a:off x="-1106" y="2311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  <p:grpSp>
            <p:nvGrpSpPr>
              <p:cNvPr id="7" name="Group 48"/>
              <p:cNvGrpSpPr>
                <a:grpSpLocks/>
              </p:cNvGrpSpPr>
              <p:nvPr/>
            </p:nvGrpSpPr>
            <p:grpSpPr bwMode="auto">
              <a:xfrm>
                <a:off x="288" y="1404"/>
                <a:ext cx="219" cy="219"/>
                <a:chOff x="2808" y="1920"/>
                <a:chExt cx="219" cy="219"/>
              </a:xfrm>
            </p:grpSpPr>
            <p:sp>
              <p:nvSpPr>
                <p:cNvPr id="241713" name="Oval 49"/>
                <p:cNvSpPr>
                  <a:spLocks noChangeArrowheads="1"/>
                </p:cNvSpPr>
                <p:nvPr/>
              </p:nvSpPr>
              <p:spPr bwMode="auto">
                <a:xfrm>
                  <a:off x="2808" y="1920"/>
                  <a:ext cx="219" cy="219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1714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2830" y="1927"/>
                  <a:ext cx="17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1400"/>
                    <a:t>9</a:t>
                  </a:r>
                </a:p>
              </p:txBody>
            </p:sp>
          </p:grpSp>
        </p:grpSp>
        <p:sp>
          <p:nvSpPr>
            <p:cNvPr id="241715" name="Text Box 51"/>
            <p:cNvSpPr txBox="1">
              <a:spLocks noChangeArrowheads="1"/>
            </p:cNvSpPr>
            <p:nvPr/>
          </p:nvSpPr>
          <p:spPr bwMode="auto">
            <a:xfrm>
              <a:off x="1413" y="1430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1</a:t>
              </a:r>
              <a:endParaRPr lang="en-US" i="1"/>
            </a:p>
          </p:txBody>
        </p:sp>
      </p:grpSp>
      <p:sp>
        <p:nvSpPr>
          <p:cNvPr id="5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Parallel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Text Box 2"/>
          <p:cNvSpPr txBox="1">
            <a:spLocks noChangeArrowheads="1"/>
          </p:cNvSpPr>
          <p:nvPr/>
        </p:nvSpPr>
        <p:spPr bwMode="auto">
          <a:xfrm>
            <a:off x="838200" y="1673225"/>
            <a:ext cx="73152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32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781300" y="2990850"/>
            <a:ext cx="4895850" cy="1695450"/>
            <a:chOff x="2064" y="2124"/>
            <a:chExt cx="3084" cy="1068"/>
          </a:xfrm>
        </p:grpSpPr>
        <p:sp>
          <p:nvSpPr>
            <p:cNvPr id="243717" name="Oval 5"/>
            <p:cNvSpPr>
              <a:spLocks noChangeArrowheads="1"/>
            </p:cNvSpPr>
            <p:nvPr/>
          </p:nvSpPr>
          <p:spPr bwMode="auto">
            <a:xfrm>
              <a:off x="4860" y="2124"/>
              <a:ext cx="288" cy="28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18" name="Line 6"/>
            <p:cNvSpPr>
              <a:spLocks noChangeShapeType="1"/>
            </p:cNvSpPr>
            <p:nvPr/>
          </p:nvSpPr>
          <p:spPr bwMode="auto">
            <a:xfrm flipV="1">
              <a:off x="4116" y="2268"/>
              <a:ext cx="888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19" name="Line 7"/>
            <p:cNvSpPr>
              <a:spLocks noChangeShapeType="1"/>
            </p:cNvSpPr>
            <p:nvPr/>
          </p:nvSpPr>
          <p:spPr bwMode="auto">
            <a:xfrm flipV="1">
              <a:off x="3948" y="2340"/>
              <a:ext cx="168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0" name="Line 8"/>
            <p:cNvSpPr>
              <a:spLocks noChangeShapeType="1"/>
            </p:cNvSpPr>
            <p:nvPr/>
          </p:nvSpPr>
          <p:spPr bwMode="auto">
            <a:xfrm flipH="1" flipV="1">
              <a:off x="2916" y="2532"/>
              <a:ext cx="48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1" name="Line 9"/>
            <p:cNvSpPr>
              <a:spLocks noChangeShapeType="1"/>
            </p:cNvSpPr>
            <p:nvPr/>
          </p:nvSpPr>
          <p:spPr bwMode="auto">
            <a:xfrm flipV="1">
              <a:off x="2796" y="2508"/>
              <a:ext cx="12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2" name="Line 10"/>
            <p:cNvSpPr>
              <a:spLocks noChangeShapeType="1"/>
            </p:cNvSpPr>
            <p:nvPr/>
          </p:nvSpPr>
          <p:spPr bwMode="auto">
            <a:xfrm flipV="1">
              <a:off x="3984" y="2280"/>
              <a:ext cx="1020" cy="7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3" name="Line 11"/>
            <p:cNvSpPr>
              <a:spLocks noChangeShapeType="1"/>
            </p:cNvSpPr>
            <p:nvPr/>
          </p:nvSpPr>
          <p:spPr bwMode="auto">
            <a:xfrm flipH="1">
              <a:off x="4584" y="2268"/>
              <a:ext cx="420" cy="8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4" name="Oval 12"/>
            <p:cNvSpPr>
              <a:spLocks noChangeArrowheads="1"/>
            </p:cNvSpPr>
            <p:nvPr/>
          </p:nvSpPr>
          <p:spPr bwMode="auto">
            <a:xfrm>
              <a:off x="4896" y="216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5" name="Line 13"/>
            <p:cNvSpPr>
              <a:spLocks noChangeShapeType="1"/>
            </p:cNvSpPr>
            <p:nvPr/>
          </p:nvSpPr>
          <p:spPr bwMode="auto">
            <a:xfrm>
              <a:off x="3948" y="3060"/>
              <a:ext cx="6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6" name="Line 14"/>
            <p:cNvSpPr>
              <a:spLocks noChangeShapeType="1"/>
            </p:cNvSpPr>
            <p:nvPr/>
          </p:nvSpPr>
          <p:spPr bwMode="auto">
            <a:xfrm>
              <a:off x="3384" y="3048"/>
              <a:ext cx="5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7" name="Oval 15"/>
            <p:cNvSpPr>
              <a:spLocks noChangeArrowheads="1"/>
            </p:cNvSpPr>
            <p:nvPr/>
          </p:nvSpPr>
          <p:spPr bwMode="auto">
            <a:xfrm>
              <a:off x="3288" y="295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8" name="Oval 16"/>
            <p:cNvSpPr>
              <a:spLocks noChangeArrowheads="1"/>
            </p:cNvSpPr>
            <p:nvPr/>
          </p:nvSpPr>
          <p:spPr bwMode="auto">
            <a:xfrm>
              <a:off x="3852" y="295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29" name="Text Box 17"/>
            <p:cNvSpPr txBox="1">
              <a:spLocks noChangeArrowheads="1"/>
            </p:cNvSpPr>
            <p:nvPr/>
          </p:nvSpPr>
          <p:spPr bwMode="auto">
            <a:xfrm>
              <a:off x="3874" y="295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2</a:t>
              </a:r>
            </a:p>
          </p:txBody>
        </p:sp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3996" y="2232"/>
              <a:ext cx="219" cy="219"/>
              <a:chOff x="3996" y="1932"/>
              <a:chExt cx="219" cy="219"/>
            </a:xfrm>
          </p:grpSpPr>
          <p:sp>
            <p:nvSpPr>
              <p:cNvPr id="243731" name="Oval 19"/>
              <p:cNvSpPr>
                <a:spLocks noChangeArrowheads="1"/>
              </p:cNvSpPr>
              <p:nvPr/>
            </p:nvSpPr>
            <p:spPr bwMode="auto">
              <a:xfrm>
                <a:off x="3996" y="1932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732" name="Text Box 20"/>
              <p:cNvSpPr txBox="1">
                <a:spLocks noChangeArrowheads="1"/>
              </p:cNvSpPr>
              <p:nvPr/>
            </p:nvSpPr>
            <p:spPr bwMode="auto">
              <a:xfrm>
                <a:off x="4018" y="1939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3</a:t>
                </a:r>
              </a:p>
            </p:txBody>
          </p:sp>
        </p:grpSp>
        <p:sp>
          <p:nvSpPr>
            <p:cNvPr id="243733" name="Oval 21"/>
            <p:cNvSpPr>
              <a:spLocks noChangeArrowheads="1"/>
            </p:cNvSpPr>
            <p:nvPr/>
          </p:nvSpPr>
          <p:spPr bwMode="auto">
            <a:xfrm>
              <a:off x="4476" y="2964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34" name="Text Box 22"/>
            <p:cNvSpPr txBox="1">
              <a:spLocks noChangeArrowheads="1"/>
            </p:cNvSpPr>
            <p:nvPr/>
          </p:nvSpPr>
          <p:spPr bwMode="auto">
            <a:xfrm>
              <a:off x="4510" y="2971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6</a:t>
              </a:r>
            </a:p>
          </p:txBody>
        </p:sp>
        <p:sp>
          <p:nvSpPr>
            <p:cNvPr id="243735" name="Text Box 23"/>
            <p:cNvSpPr txBox="1">
              <a:spLocks noChangeArrowheads="1"/>
            </p:cNvSpPr>
            <p:nvPr/>
          </p:nvSpPr>
          <p:spPr bwMode="auto">
            <a:xfrm>
              <a:off x="3310" y="295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8</a:t>
              </a:r>
            </a:p>
          </p:txBody>
        </p:sp>
        <p:sp>
          <p:nvSpPr>
            <p:cNvPr id="243736" name="Text Box 24"/>
            <p:cNvSpPr txBox="1">
              <a:spLocks noChangeArrowheads="1"/>
            </p:cNvSpPr>
            <p:nvPr/>
          </p:nvSpPr>
          <p:spPr bwMode="auto">
            <a:xfrm>
              <a:off x="4930" y="217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7</a:t>
              </a:r>
            </a:p>
          </p:txBody>
        </p:sp>
        <p:sp>
          <p:nvSpPr>
            <p:cNvPr id="243737" name="Oval 25"/>
            <p:cNvSpPr>
              <a:spLocks noChangeArrowheads="1"/>
            </p:cNvSpPr>
            <p:nvPr/>
          </p:nvSpPr>
          <p:spPr bwMode="auto">
            <a:xfrm>
              <a:off x="2064" y="2904"/>
              <a:ext cx="288" cy="28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38" name="Line 26"/>
            <p:cNvSpPr>
              <a:spLocks noChangeShapeType="1"/>
            </p:cNvSpPr>
            <p:nvPr/>
          </p:nvSpPr>
          <p:spPr bwMode="auto">
            <a:xfrm>
              <a:off x="2760" y="3048"/>
              <a:ext cx="6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39" name="Line 27"/>
            <p:cNvSpPr>
              <a:spLocks noChangeShapeType="1"/>
            </p:cNvSpPr>
            <p:nvPr/>
          </p:nvSpPr>
          <p:spPr bwMode="auto">
            <a:xfrm>
              <a:off x="2196" y="3036"/>
              <a:ext cx="5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40" name="Oval 28"/>
            <p:cNvSpPr>
              <a:spLocks noChangeArrowheads="1"/>
            </p:cNvSpPr>
            <p:nvPr/>
          </p:nvSpPr>
          <p:spPr bwMode="auto">
            <a:xfrm>
              <a:off x="2100" y="294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41" name="Oval 29"/>
            <p:cNvSpPr>
              <a:spLocks noChangeArrowheads="1"/>
            </p:cNvSpPr>
            <p:nvPr/>
          </p:nvSpPr>
          <p:spPr bwMode="auto">
            <a:xfrm>
              <a:off x="2664" y="294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42" name="Text Box 30"/>
            <p:cNvSpPr txBox="1">
              <a:spLocks noChangeArrowheads="1"/>
            </p:cNvSpPr>
            <p:nvPr/>
          </p:nvSpPr>
          <p:spPr bwMode="auto">
            <a:xfrm>
              <a:off x="2686" y="2947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5</a:t>
              </a:r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2808" y="2424"/>
              <a:ext cx="219" cy="219"/>
              <a:chOff x="2808" y="1920"/>
              <a:chExt cx="219" cy="219"/>
            </a:xfrm>
          </p:grpSpPr>
          <p:sp>
            <p:nvSpPr>
              <p:cNvPr id="243744" name="Oval 32"/>
              <p:cNvSpPr>
                <a:spLocks noChangeArrowheads="1"/>
              </p:cNvSpPr>
              <p:nvPr/>
            </p:nvSpPr>
            <p:spPr bwMode="auto">
              <a:xfrm>
                <a:off x="2808" y="192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745" name="Text Box 33"/>
              <p:cNvSpPr txBox="1">
                <a:spLocks noChangeArrowheads="1"/>
              </p:cNvSpPr>
              <p:nvPr/>
            </p:nvSpPr>
            <p:spPr bwMode="auto">
              <a:xfrm>
                <a:off x="2830" y="192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1</a:t>
                </a:r>
              </a:p>
            </p:txBody>
          </p:sp>
        </p:grpSp>
        <p:sp>
          <p:nvSpPr>
            <p:cNvPr id="243746" name="Oval 34"/>
            <p:cNvSpPr>
              <a:spLocks noChangeArrowheads="1"/>
            </p:cNvSpPr>
            <p:nvPr/>
          </p:nvSpPr>
          <p:spPr bwMode="auto">
            <a:xfrm>
              <a:off x="3288" y="295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747" name="Text Box 35"/>
            <p:cNvSpPr txBox="1">
              <a:spLocks noChangeArrowheads="1"/>
            </p:cNvSpPr>
            <p:nvPr/>
          </p:nvSpPr>
          <p:spPr bwMode="auto">
            <a:xfrm>
              <a:off x="3322" y="295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8</a:t>
              </a:r>
            </a:p>
          </p:txBody>
        </p:sp>
        <p:sp>
          <p:nvSpPr>
            <p:cNvPr id="243748" name="Text Box 36"/>
            <p:cNvSpPr txBox="1">
              <a:spLocks noChangeArrowheads="1"/>
            </p:cNvSpPr>
            <p:nvPr/>
          </p:nvSpPr>
          <p:spPr bwMode="auto">
            <a:xfrm>
              <a:off x="2122" y="2947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4</a:t>
              </a:r>
            </a:p>
          </p:txBody>
        </p:sp>
        <p:sp>
          <p:nvSpPr>
            <p:cNvPr id="243749" name="Text Box 37"/>
            <p:cNvSpPr txBox="1">
              <a:spLocks noChangeArrowheads="1"/>
            </p:cNvSpPr>
            <p:nvPr/>
          </p:nvSpPr>
          <p:spPr bwMode="auto">
            <a:xfrm>
              <a:off x="3453" y="2426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2</a:t>
              </a:r>
              <a:endParaRPr lang="en-US" i="1"/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1847850" y="2266950"/>
            <a:ext cx="4895850" cy="1828800"/>
            <a:chOff x="852" y="1188"/>
            <a:chExt cx="3084" cy="1152"/>
          </a:xfrm>
        </p:grpSpPr>
        <p:grpSp>
          <p:nvGrpSpPr>
            <p:cNvPr id="6" name="Group 39"/>
            <p:cNvGrpSpPr>
              <a:grpSpLocks/>
            </p:cNvGrpSpPr>
            <p:nvPr/>
          </p:nvGrpSpPr>
          <p:grpSpPr bwMode="auto">
            <a:xfrm>
              <a:off x="852" y="1188"/>
              <a:ext cx="3084" cy="1152"/>
              <a:chOff x="-1164" y="1404"/>
              <a:chExt cx="3084" cy="1152"/>
            </a:xfrm>
          </p:grpSpPr>
          <p:sp>
            <p:nvSpPr>
              <p:cNvPr id="243752" name="Oval 40"/>
              <p:cNvSpPr>
                <a:spLocks noChangeArrowheads="1"/>
              </p:cNvSpPr>
              <p:nvPr/>
            </p:nvSpPr>
            <p:spPr bwMode="auto">
              <a:xfrm>
                <a:off x="1632" y="148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753" name="Line 41"/>
              <p:cNvSpPr>
                <a:spLocks noChangeShapeType="1"/>
              </p:cNvSpPr>
              <p:nvPr/>
            </p:nvSpPr>
            <p:spPr bwMode="auto">
              <a:xfrm>
                <a:off x="420" y="1500"/>
                <a:ext cx="1356" cy="1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754" name="Oval 42"/>
              <p:cNvSpPr>
                <a:spLocks noChangeArrowheads="1"/>
              </p:cNvSpPr>
              <p:nvPr/>
            </p:nvSpPr>
            <p:spPr bwMode="auto">
              <a:xfrm>
                <a:off x="1668" y="152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755" name="Text Box 43"/>
              <p:cNvSpPr txBox="1">
                <a:spLocks noChangeArrowheads="1"/>
              </p:cNvSpPr>
              <p:nvPr/>
            </p:nvSpPr>
            <p:spPr bwMode="auto">
              <a:xfrm>
                <a:off x="1702" y="1543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7</a:t>
                </a:r>
              </a:p>
            </p:txBody>
          </p:sp>
          <p:sp>
            <p:nvSpPr>
              <p:cNvPr id="243756" name="Oval 44"/>
              <p:cNvSpPr>
                <a:spLocks noChangeArrowheads="1"/>
              </p:cNvSpPr>
              <p:nvPr/>
            </p:nvSpPr>
            <p:spPr bwMode="auto">
              <a:xfrm>
                <a:off x="-1164" y="226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757" name="Line 45"/>
              <p:cNvSpPr>
                <a:spLocks noChangeShapeType="1"/>
              </p:cNvSpPr>
              <p:nvPr/>
            </p:nvSpPr>
            <p:spPr bwMode="auto">
              <a:xfrm flipV="1">
                <a:off x="-1032" y="1536"/>
                <a:ext cx="1404" cy="8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758" name="Oval 46"/>
              <p:cNvSpPr>
                <a:spLocks noChangeArrowheads="1"/>
              </p:cNvSpPr>
              <p:nvPr/>
            </p:nvSpPr>
            <p:spPr bwMode="auto">
              <a:xfrm>
                <a:off x="-1128" y="230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759" name="Text Box 47"/>
              <p:cNvSpPr txBox="1">
                <a:spLocks noChangeArrowheads="1"/>
              </p:cNvSpPr>
              <p:nvPr/>
            </p:nvSpPr>
            <p:spPr bwMode="auto">
              <a:xfrm>
                <a:off x="-1106" y="2311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  <p:grpSp>
            <p:nvGrpSpPr>
              <p:cNvPr id="7" name="Group 48"/>
              <p:cNvGrpSpPr>
                <a:grpSpLocks/>
              </p:cNvGrpSpPr>
              <p:nvPr/>
            </p:nvGrpSpPr>
            <p:grpSpPr bwMode="auto">
              <a:xfrm>
                <a:off x="288" y="1404"/>
                <a:ext cx="219" cy="219"/>
                <a:chOff x="2808" y="1920"/>
                <a:chExt cx="219" cy="219"/>
              </a:xfrm>
            </p:grpSpPr>
            <p:sp>
              <p:nvSpPr>
                <p:cNvPr id="243761" name="Oval 49"/>
                <p:cNvSpPr>
                  <a:spLocks noChangeArrowheads="1"/>
                </p:cNvSpPr>
                <p:nvPr/>
              </p:nvSpPr>
              <p:spPr bwMode="auto">
                <a:xfrm>
                  <a:off x="2808" y="1920"/>
                  <a:ext cx="219" cy="219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3762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2830" y="1927"/>
                  <a:ext cx="17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1400"/>
                    <a:t>9</a:t>
                  </a:r>
                </a:p>
              </p:txBody>
            </p:sp>
          </p:grpSp>
        </p:grpSp>
        <p:sp>
          <p:nvSpPr>
            <p:cNvPr id="243763" name="Text Box 51"/>
            <p:cNvSpPr txBox="1">
              <a:spLocks noChangeArrowheads="1"/>
            </p:cNvSpPr>
            <p:nvPr/>
          </p:nvSpPr>
          <p:spPr bwMode="auto">
            <a:xfrm>
              <a:off x="1413" y="1430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1</a:t>
              </a:r>
              <a:endParaRPr lang="en-US" i="1"/>
            </a:p>
          </p:txBody>
        </p:sp>
      </p:grpSp>
      <p:sp>
        <p:nvSpPr>
          <p:cNvPr id="5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Parallel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Text Box 2"/>
          <p:cNvSpPr txBox="1">
            <a:spLocks noChangeArrowheads="1"/>
          </p:cNvSpPr>
          <p:nvPr/>
        </p:nvSpPr>
        <p:spPr bwMode="auto">
          <a:xfrm>
            <a:off x="838200" y="1673225"/>
            <a:ext cx="73152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32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514600" y="2990850"/>
            <a:ext cx="4895850" cy="1695450"/>
            <a:chOff x="2064" y="2124"/>
            <a:chExt cx="3084" cy="1068"/>
          </a:xfrm>
        </p:grpSpPr>
        <p:sp>
          <p:nvSpPr>
            <p:cNvPr id="245765" name="Oval 5"/>
            <p:cNvSpPr>
              <a:spLocks noChangeArrowheads="1"/>
            </p:cNvSpPr>
            <p:nvPr/>
          </p:nvSpPr>
          <p:spPr bwMode="auto">
            <a:xfrm>
              <a:off x="4860" y="2124"/>
              <a:ext cx="288" cy="28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66" name="Line 6"/>
            <p:cNvSpPr>
              <a:spLocks noChangeShapeType="1"/>
            </p:cNvSpPr>
            <p:nvPr/>
          </p:nvSpPr>
          <p:spPr bwMode="auto">
            <a:xfrm flipV="1">
              <a:off x="4116" y="2268"/>
              <a:ext cx="888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67" name="Line 7"/>
            <p:cNvSpPr>
              <a:spLocks noChangeShapeType="1"/>
            </p:cNvSpPr>
            <p:nvPr/>
          </p:nvSpPr>
          <p:spPr bwMode="auto">
            <a:xfrm flipV="1">
              <a:off x="3948" y="2340"/>
              <a:ext cx="168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68" name="Line 8"/>
            <p:cNvSpPr>
              <a:spLocks noChangeShapeType="1"/>
            </p:cNvSpPr>
            <p:nvPr/>
          </p:nvSpPr>
          <p:spPr bwMode="auto">
            <a:xfrm flipH="1" flipV="1">
              <a:off x="2916" y="2532"/>
              <a:ext cx="48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69" name="Line 9"/>
            <p:cNvSpPr>
              <a:spLocks noChangeShapeType="1"/>
            </p:cNvSpPr>
            <p:nvPr/>
          </p:nvSpPr>
          <p:spPr bwMode="auto">
            <a:xfrm flipV="1">
              <a:off x="2796" y="2508"/>
              <a:ext cx="12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70" name="Line 10"/>
            <p:cNvSpPr>
              <a:spLocks noChangeShapeType="1"/>
            </p:cNvSpPr>
            <p:nvPr/>
          </p:nvSpPr>
          <p:spPr bwMode="auto">
            <a:xfrm flipV="1">
              <a:off x="3984" y="2280"/>
              <a:ext cx="1020" cy="7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71" name="Line 11"/>
            <p:cNvSpPr>
              <a:spLocks noChangeShapeType="1"/>
            </p:cNvSpPr>
            <p:nvPr/>
          </p:nvSpPr>
          <p:spPr bwMode="auto">
            <a:xfrm flipH="1">
              <a:off x="4584" y="2268"/>
              <a:ext cx="420" cy="8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72" name="Oval 12"/>
            <p:cNvSpPr>
              <a:spLocks noChangeArrowheads="1"/>
            </p:cNvSpPr>
            <p:nvPr/>
          </p:nvSpPr>
          <p:spPr bwMode="auto">
            <a:xfrm>
              <a:off x="4896" y="216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73" name="Line 13"/>
            <p:cNvSpPr>
              <a:spLocks noChangeShapeType="1"/>
            </p:cNvSpPr>
            <p:nvPr/>
          </p:nvSpPr>
          <p:spPr bwMode="auto">
            <a:xfrm>
              <a:off x="3948" y="3060"/>
              <a:ext cx="6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74" name="Line 14"/>
            <p:cNvSpPr>
              <a:spLocks noChangeShapeType="1"/>
            </p:cNvSpPr>
            <p:nvPr/>
          </p:nvSpPr>
          <p:spPr bwMode="auto">
            <a:xfrm>
              <a:off x="3384" y="3048"/>
              <a:ext cx="5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75" name="Oval 15"/>
            <p:cNvSpPr>
              <a:spLocks noChangeArrowheads="1"/>
            </p:cNvSpPr>
            <p:nvPr/>
          </p:nvSpPr>
          <p:spPr bwMode="auto">
            <a:xfrm>
              <a:off x="3288" y="295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76" name="Oval 16"/>
            <p:cNvSpPr>
              <a:spLocks noChangeArrowheads="1"/>
            </p:cNvSpPr>
            <p:nvPr/>
          </p:nvSpPr>
          <p:spPr bwMode="auto">
            <a:xfrm>
              <a:off x="3852" y="295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77" name="Text Box 17"/>
            <p:cNvSpPr txBox="1">
              <a:spLocks noChangeArrowheads="1"/>
            </p:cNvSpPr>
            <p:nvPr/>
          </p:nvSpPr>
          <p:spPr bwMode="auto">
            <a:xfrm>
              <a:off x="3874" y="295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2</a:t>
              </a:r>
            </a:p>
          </p:txBody>
        </p:sp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3996" y="2232"/>
              <a:ext cx="219" cy="219"/>
              <a:chOff x="3996" y="1932"/>
              <a:chExt cx="219" cy="219"/>
            </a:xfrm>
          </p:grpSpPr>
          <p:sp>
            <p:nvSpPr>
              <p:cNvPr id="245779" name="Oval 19"/>
              <p:cNvSpPr>
                <a:spLocks noChangeArrowheads="1"/>
              </p:cNvSpPr>
              <p:nvPr/>
            </p:nvSpPr>
            <p:spPr bwMode="auto">
              <a:xfrm>
                <a:off x="3996" y="1932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780" name="Text Box 20"/>
              <p:cNvSpPr txBox="1">
                <a:spLocks noChangeArrowheads="1"/>
              </p:cNvSpPr>
              <p:nvPr/>
            </p:nvSpPr>
            <p:spPr bwMode="auto">
              <a:xfrm>
                <a:off x="4018" y="1939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3</a:t>
                </a:r>
              </a:p>
            </p:txBody>
          </p:sp>
        </p:grpSp>
        <p:sp>
          <p:nvSpPr>
            <p:cNvPr id="245781" name="Oval 21"/>
            <p:cNvSpPr>
              <a:spLocks noChangeArrowheads="1"/>
            </p:cNvSpPr>
            <p:nvPr/>
          </p:nvSpPr>
          <p:spPr bwMode="auto">
            <a:xfrm>
              <a:off x="4476" y="2964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2" name="Text Box 22"/>
            <p:cNvSpPr txBox="1">
              <a:spLocks noChangeArrowheads="1"/>
            </p:cNvSpPr>
            <p:nvPr/>
          </p:nvSpPr>
          <p:spPr bwMode="auto">
            <a:xfrm>
              <a:off x="4510" y="2971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6</a:t>
              </a:r>
            </a:p>
          </p:txBody>
        </p:sp>
        <p:sp>
          <p:nvSpPr>
            <p:cNvPr id="245783" name="Text Box 23"/>
            <p:cNvSpPr txBox="1">
              <a:spLocks noChangeArrowheads="1"/>
            </p:cNvSpPr>
            <p:nvPr/>
          </p:nvSpPr>
          <p:spPr bwMode="auto">
            <a:xfrm>
              <a:off x="3310" y="295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8</a:t>
              </a:r>
            </a:p>
          </p:txBody>
        </p:sp>
        <p:sp>
          <p:nvSpPr>
            <p:cNvPr id="245784" name="Text Box 24"/>
            <p:cNvSpPr txBox="1">
              <a:spLocks noChangeArrowheads="1"/>
            </p:cNvSpPr>
            <p:nvPr/>
          </p:nvSpPr>
          <p:spPr bwMode="auto">
            <a:xfrm>
              <a:off x="4930" y="217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7</a:t>
              </a:r>
            </a:p>
          </p:txBody>
        </p:sp>
        <p:sp>
          <p:nvSpPr>
            <p:cNvPr id="245785" name="Oval 25"/>
            <p:cNvSpPr>
              <a:spLocks noChangeArrowheads="1"/>
            </p:cNvSpPr>
            <p:nvPr/>
          </p:nvSpPr>
          <p:spPr bwMode="auto">
            <a:xfrm>
              <a:off x="2064" y="2904"/>
              <a:ext cx="288" cy="28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6" name="Line 26"/>
            <p:cNvSpPr>
              <a:spLocks noChangeShapeType="1"/>
            </p:cNvSpPr>
            <p:nvPr/>
          </p:nvSpPr>
          <p:spPr bwMode="auto">
            <a:xfrm>
              <a:off x="2760" y="3048"/>
              <a:ext cx="6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7" name="Line 27"/>
            <p:cNvSpPr>
              <a:spLocks noChangeShapeType="1"/>
            </p:cNvSpPr>
            <p:nvPr/>
          </p:nvSpPr>
          <p:spPr bwMode="auto">
            <a:xfrm>
              <a:off x="2196" y="3036"/>
              <a:ext cx="5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8" name="Oval 28"/>
            <p:cNvSpPr>
              <a:spLocks noChangeArrowheads="1"/>
            </p:cNvSpPr>
            <p:nvPr/>
          </p:nvSpPr>
          <p:spPr bwMode="auto">
            <a:xfrm>
              <a:off x="2100" y="294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9" name="Oval 29"/>
            <p:cNvSpPr>
              <a:spLocks noChangeArrowheads="1"/>
            </p:cNvSpPr>
            <p:nvPr/>
          </p:nvSpPr>
          <p:spPr bwMode="auto">
            <a:xfrm>
              <a:off x="2664" y="294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90" name="Text Box 30"/>
            <p:cNvSpPr txBox="1">
              <a:spLocks noChangeArrowheads="1"/>
            </p:cNvSpPr>
            <p:nvPr/>
          </p:nvSpPr>
          <p:spPr bwMode="auto">
            <a:xfrm>
              <a:off x="2686" y="2947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5</a:t>
              </a:r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2808" y="2424"/>
              <a:ext cx="219" cy="219"/>
              <a:chOff x="2808" y="1920"/>
              <a:chExt cx="219" cy="219"/>
            </a:xfrm>
          </p:grpSpPr>
          <p:sp>
            <p:nvSpPr>
              <p:cNvPr id="245792" name="Oval 32"/>
              <p:cNvSpPr>
                <a:spLocks noChangeArrowheads="1"/>
              </p:cNvSpPr>
              <p:nvPr/>
            </p:nvSpPr>
            <p:spPr bwMode="auto">
              <a:xfrm>
                <a:off x="2808" y="192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793" name="Text Box 33"/>
              <p:cNvSpPr txBox="1">
                <a:spLocks noChangeArrowheads="1"/>
              </p:cNvSpPr>
              <p:nvPr/>
            </p:nvSpPr>
            <p:spPr bwMode="auto">
              <a:xfrm>
                <a:off x="2830" y="192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1</a:t>
                </a:r>
              </a:p>
            </p:txBody>
          </p:sp>
        </p:grpSp>
        <p:sp>
          <p:nvSpPr>
            <p:cNvPr id="245794" name="Oval 34"/>
            <p:cNvSpPr>
              <a:spLocks noChangeArrowheads="1"/>
            </p:cNvSpPr>
            <p:nvPr/>
          </p:nvSpPr>
          <p:spPr bwMode="auto">
            <a:xfrm>
              <a:off x="3288" y="295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95" name="Text Box 35"/>
            <p:cNvSpPr txBox="1">
              <a:spLocks noChangeArrowheads="1"/>
            </p:cNvSpPr>
            <p:nvPr/>
          </p:nvSpPr>
          <p:spPr bwMode="auto">
            <a:xfrm>
              <a:off x="3322" y="295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8</a:t>
              </a:r>
            </a:p>
          </p:txBody>
        </p:sp>
        <p:sp>
          <p:nvSpPr>
            <p:cNvPr id="245796" name="Text Box 36"/>
            <p:cNvSpPr txBox="1">
              <a:spLocks noChangeArrowheads="1"/>
            </p:cNvSpPr>
            <p:nvPr/>
          </p:nvSpPr>
          <p:spPr bwMode="auto">
            <a:xfrm>
              <a:off x="2122" y="2947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4</a:t>
              </a:r>
            </a:p>
          </p:txBody>
        </p:sp>
        <p:sp>
          <p:nvSpPr>
            <p:cNvPr id="245797" name="Text Box 37"/>
            <p:cNvSpPr txBox="1">
              <a:spLocks noChangeArrowheads="1"/>
            </p:cNvSpPr>
            <p:nvPr/>
          </p:nvSpPr>
          <p:spPr bwMode="auto">
            <a:xfrm>
              <a:off x="3453" y="2426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2</a:t>
              </a:r>
              <a:endParaRPr lang="en-US" i="1"/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2114550" y="2266950"/>
            <a:ext cx="4895850" cy="1828800"/>
            <a:chOff x="852" y="1188"/>
            <a:chExt cx="3084" cy="1152"/>
          </a:xfrm>
        </p:grpSpPr>
        <p:grpSp>
          <p:nvGrpSpPr>
            <p:cNvPr id="6" name="Group 39"/>
            <p:cNvGrpSpPr>
              <a:grpSpLocks/>
            </p:cNvGrpSpPr>
            <p:nvPr/>
          </p:nvGrpSpPr>
          <p:grpSpPr bwMode="auto">
            <a:xfrm>
              <a:off x="852" y="1188"/>
              <a:ext cx="3084" cy="1152"/>
              <a:chOff x="-1164" y="1404"/>
              <a:chExt cx="3084" cy="1152"/>
            </a:xfrm>
          </p:grpSpPr>
          <p:sp>
            <p:nvSpPr>
              <p:cNvPr id="245800" name="Oval 40"/>
              <p:cNvSpPr>
                <a:spLocks noChangeArrowheads="1"/>
              </p:cNvSpPr>
              <p:nvPr/>
            </p:nvSpPr>
            <p:spPr bwMode="auto">
              <a:xfrm>
                <a:off x="1632" y="148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01" name="Line 41"/>
              <p:cNvSpPr>
                <a:spLocks noChangeShapeType="1"/>
              </p:cNvSpPr>
              <p:nvPr/>
            </p:nvSpPr>
            <p:spPr bwMode="auto">
              <a:xfrm>
                <a:off x="420" y="1500"/>
                <a:ext cx="1356" cy="1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02" name="Oval 42"/>
              <p:cNvSpPr>
                <a:spLocks noChangeArrowheads="1"/>
              </p:cNvSpPr>
              <p:nvPr/>
            </p:nvSpPr>
            <p:spPr bwMode="auto">
              <a:xfrm>
                <a:off x="1668" y="152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03" name="Text Box 43"/>
              <p:cNvSpPr txBox="1">
                <a:spLocks noChangeArrowheads="1"/>
              </p:cNvSpPr>
              <p:nvPr/>
            </p:nvSpPr>
            <p:spPr bwMode="auto">
              <a:xfrm>
                <a:off x="1702" y="1543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7</a:t>
                </a:r>
              </a:p>
            </p:txBody>
          </p:sp>
          <p:sp>
            <p:nvSpPr>
              <p:cNvPr id="245804" name="Oval 44"/>
              <p:cNvSpPr>
                <a:spLocks noChangeArrowheads="1"/>
              </p:cNvSpPr>
              <p:nvPr/>
            </p:nvSpPr>
            <p:spPr bwMode="auto">
              <a:xfrm>
                <a:off x="-1164" y="226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05" name="Line 45"/>
              <p:cNvSpPr>
                <a:spLocks noChangeShapeType="1"/>
              </p:cNvSpPr>
              <p:nvPr/>
            </p:nvSpPr>
            <p:spPr bwMode="auto">
              <a:xfrm flipV="1">
                <a:off x="-1032" y="1536"/>
                <a:ext cx="1404" cy="8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06" name="Oval 46"/>
              <p:cNvSpPr>
                <a:spLocks noChangeArrowheads="1"/>
              </p:cNvSpPr>
              <p:nvPr/>
            </p:nvSpPr>
            <p:spPr bwMode="auto">
              <a:xfrm>
                <a:off x="-1128" y="230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07" name="Text Box 47"/>
              <p:cNvSpPr txBox="1">
                <a:spLocks noChangeArrowheads="1"/>
              </p:cNvSpPr>
              <p:nvPr/>
            </p:nvSpPr>
            <p:spPr bwMode="auto">
              <a:xfrm>
                <a:off x="-1106" y="2311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  <p:grpSp>
            <p:nvGrpSpPr>
              <p:cNvPr id="7" name="Group 48"/>
              <p:cNvGrpSpPr>
                <a:grpSpLocks/>
              </p:cNvGrpSpPr>
              <p:nvPr/>
            </p:nvGrpSpPr>
            <p:grpSpPr bwMode="auto">
              <a:xfrm>
                <a:off x="288" y="1404"/>
                <a:ext cx="219" cy="219"/>
                <a:chOff x="2808" y="1920"/>
                <a:chExt cx="219" cy="219"/>
              </a:xfrm>
            </p:grpSpPr>
            <p:sp>
              <p:nvSpPr>
                <p:cNvPr id="245809" name="Oval 49"/>
                <p:cNvSpPr>
                  <a:spLocks noChangeArrowheads="1"/>
                </p:cNvSpPr>
                <p:nvPr/>
              </p:nvSpPr>
              <p:spPr bwMode="auto">
                <a:xfrm>
                  <a:off x="2808" y="1920"/>
                  <a:ext cx="219" cy="219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581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2830" y="1927"/>
                  <a:ext cx="17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1400"/>
                    <a:t>9</a:t>
                  </a:r>
                </a:p>
              </p:txBody>
            </p:sp>
          </p:grpSp>
        </p:grpSp>
        <p:sp>
          <p:nvSpPr>
            <p:cNvPr id="245811" name="Text Box 51"/>
            <p:cNvSpPr txBox="1">
              <a:spLocks noChangeArrowheads="1"/>
            </p:cNvSpPr>
            <p:nvPr/>
          </p:nvSpPr>
          <p:spPr bwMode="auto">
            <a:xfrm>
              <a:off x="1413" y="1430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1</a:t>
              </a:r>
              <a:endParaRPr lang="en-US" i="1"/>
            </a:p>
          </p:txBody>
        </p:sp>
      </p:grpSp>
      <p:sp>
        <p:nvSpPr>
          <p:cNvPr id="5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Parallel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Text Box 2"/>
          <p:cNvSpPr txBox="1">
            <a:spLocks noChangeArrowheads="1"/>
          </p:cNvSpPr>
          <p:nvPr/>
        </p:nvSpPr>
        <p:spPr bwMode="auto">
          <a:xfrm>
            <a:off x="838200" y="1673225"/>
            <a:ext cx="73152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3200"/>
          </a:p>
        </p:txBody>
      </p:sp>
      <p:sp>
        <p:nvSpPr>
          <p:cNvPr id="247813" name="Oval 5"/>
          <p:cNvSpPr>
            <a:spLocks noChangeArrowheads="1"/>
          </p:cNvSpPr>
          <p:nvPr/>
        </p:nvSpPr>
        <p:spPr bwMode="auto">
          <a:xfrm>
            <a:off x="6781800" y="289560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14" name="Line 6"/>
          <p:cNvSpPr>
            <a:spLocks noChangeShapeType="1"/>
          </p:cNvSpPr>
          <p:nvPr/>
        </p:nvSpPr>
        <p:spPr bwMode="auto">
          <a:xfrm flipV="1">
            <a:off x="5600700" y="3124200"/>
            <a:ext cx="1409700" cy="95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15" name="Line 7"/>
          <p:cNvSpPr>
            <a:spLocks noChangeShapeType="1"/>
          </p:cNvSpPr>
          <p:nvPr/>
        </p:nvSpPr>
        <p:spPr bwMode="auto">
          <a:xfrm flipV="1">
            <a:off x="5334000" y="3238500"/>
            <a:ext cx="2667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16" name="Line 8"/>
          <p:cNvSpPr>
            <a:spLocks noChangeShapeType="1"/>
          </p:cNvSpPr>
          <p:nvPr/>
        </p:nvSpPr>
        <p:spPr bwMode="auto">
          <a:xfrm flipH="1" flipV="1">
            <a:off x="3905250" y="3638550"/>
            <a:ext cx="552450" cy="742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17" name="Line 9"/>
          <p:cNvSpPr>
            <a:spLocks noChangeShapeType="1"/>
          </p:cNvSpPr>
          <p:nvPr/>
        </p:nvSpPr>
        <p:spPr bwMode="auto">
          <a:xfrm flipV="1">
            <a:off x="3505200" y="3676650"/>
            <a:ext cx="438150" cy="666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18" name="Line 10"/>
          <p:cNvSpPr>
            <a:spLocks noChangeShapeType="1"/>
          </p:cNvSpPr>
          <p:nvPr/>
        </p:nvSpPr>
        <p:spPr bwMode="auto">
          <a:xfrm flipV="1">
            <a:off x="5391150" y="3143250"/>
            <a:ext cx="1619250" cy="1200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19" name="Line 11"/>
          <p:cNvSpPr>
            <a:spLocks noChangeShapeType="1"/>
          </p:cNvSpPr>
          <p:nvPr/>
        </p:nvSpPr>
        <p:spPr bwMode="auto">
          <a:xfrm flipH="1">
            <a:off x="6343650" y="3124200"/>
            <a:ext cx="66675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20" name="Oval 12"/>
          <p:cNvSpPr>
            <a:spLocks noChangeArrowheads="1"/>
          </p:cNvSpPr>
          <p:nvPr/>
        </p:nvSpPr>
        <p:spPr bwMode="auto">
          <a:xfrm>
            <a:off x="6838950" y="29527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21" name="Line 13"/>
          <p:cNvSpPr>
            <a:spLocks noChangeShapeType="1"/>
          </p:cNvSpPr>
          <p:nvPr/>
        </p:nvSpPr>
        <p:spPr bwMode="auto">
          <a:xfrm>
            <a:off x="5334000" y="4381500"/>
            <a:ext cx="100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22" name="Line 14"/>
          <p:cNvSpPr>
            <a:spLocks noChangeShapeType="1"/>
          </p:cNvSpPr>
          <p:nvPr/>
        </p:nvSpPr>
        <p:spPr bwMode="auto">
          <a:xfrm>
            <a:off x="4438650" y="4362450"/>
            <a:ext cx="93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23" name="Oval 15"/>
          <p:cNvSpPr>
            <a:spLocks noChangeArrowheads="1"/>
          </p:cNvSpPr>
          <p:nvPr/>
        </p:nvSpPr>
        <p:spPr bwMode="auto">
          <a:xfrm>
            <a:off x="4286250" y="42100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24" name="Oval 16"/>
          <p:cNvSpPr>
            <a:spLocks noChangeArrowheads="1"/>
          </p:cNvSpPr>
          <p:nvPr/>
        </p:nvSpPr>
        <p:spPr bwMode="auto">
          <a:xfrm>
            <a:off x="5181600" y="42100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25" name="Text Box 17"/>
          <p:cNvSpPr txBox="1">
            <a:spLocks noChangeArrowheads="1"/>
          </p:cNvSpPr>
          <p:nvPr/>
        </p:nvSpPr>
        <p:spPr bwMode="auto">
          <a:xfrm>
            <a:off x="5216525" y="42211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2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5410200" y="3067050"/>
            <a:ext cx="347663" cy="347663"/>
            <a:chOff x="3996" y="1932"/>
            <a:chExt cx="219" cy="219"/>
          </a:xfrm>
        </p:grpSpPr>
        <p:sp>
          <p:nvSpPr>
            <p:cNvPr id="247827" name="Oval 19"/>
            <p:cNvSpPr>
              <a:spLocks noChangeArrowheads="1"/>
            </p:cNvSpPr>
            <p:nvPr/>
          </p:nvSpPr>
          <p:spPr bwMode="auto">
            <a:xfrm>
              <a:off x="3996" y="193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28" name="Text Box 20"/>
            <p:cNvSpPr txBox="1">
              <a:spLocks noChangeArrowheads="1"/>
            </p:cNvSpPr>
            <p:nvPr/>
          </p:nvSpPr>
          <p:spPr bwMode="auto">
            <a:xfrm>
              <a:off x="4018" y="193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3</a:t>
              </a:r>
            </a:p>
          </p:txBody>
        </p:sp>
      </p:grpSp>
      <p:sp>
        <p:nvSpPr>
          <p:cNvPr id="247829" name="Oval 21"/>
          <p:cNvSpPr>
            <a:spLocks noChangeArrowheads="1"/>
          </p:cNvSpPr>
          <p:nvPr/>
        </p:nvSpPr>
        <p:spPr bwMode="auto">
          <a:xfrm>
            <a:off x="6172200" y="42291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30" name="Text Box 22"/>
          <p:cNvSpPr txBox="1">
            <a:spLocks noChangeArrowheads="1"/>
          </p:cNvSpPr>
          <p:nvPr/>
        </p:nvSpPr>
        <p:spPr bwMode="auto">
          <a:xfrm>
            <a:off x="6226175" y="42402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6</a:t>
            </a:r>
          </a:p>
        </p:txBody>
      </p:sp>
      <p:sp>
        <p:nvSpPr>
          <p:cNvPr id="247831" name="Text Box 23"/>
          <p:cNvSpPr txBox="1">
            <a:spLocks noChangeArrowheads="1"/>
          </p:cNvSpPr>
          <p:nvPr/>
        </p:nvSpPr>
        <p:spPr bwMode="auto">
          <a:xfrm>
            <a:off x="4321175" y="42211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8</a:t>
            </a:r>
          </a:p>
        </p:txBody>
      </p:sp>
      <p:sp>
        <p:nvSpPr>
          <p:cNvPr id="247832" name="Text Box 24"/>
          <p:cNvSpPr txBox="1">
            <a:spLocks noChangeArrowheads="1"/>
          </p:cNvSpPr>
          <p:nvPr/>
        </p:nvSpPr>
        <p:spPr bwMode="auto">
          <a:xfrm>
            <a:off x="6892925" y="29829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7</a:t>
            </a:r>
          </a:p>
        </p:txBody>
      </p:sp>
      <p:sp>
        <p:nvSpPr>
          <p:cNvPr id="247833" name="Oval 25"/>
          <p:cNvSpPr>
            <a:spLocks noChangeArrowheads="1"/>
          </p:cNvSpPr>
          <p:nvPr/>
        </p:nvSpPr>
        <p:spPr bwMode="auto">
          <a:xfrm>
            <a:off x="2343150" y="413385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34" name="Line 26"/>
          <p:cNvSpPr>
            <a:spLocks noChangeShapeType="1"/>
          </p:cNvSpPr>
          <p:nvPr/>
        </p:nvSpPr>
        <p:spPr bwMode="auto">
          <a:xfrm>
            <a:off x="3448050" y="4362450"/>
            <a:ext cx="100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35" name="Line 27"/>
          <p:cNvSpPr>
            <a:spLocks noChangeShapeType="1"/>
          </p:cNvSpPr>
          <p:nvPr/>
        </p:nvSpPr>
        <p:spPr bwMode="auto">
          <a:xfrm>
            <a:off x="2552700" y="4343400"/>
            <a:ext cx="93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36" name="Oval 28"/>
          <p:cNvSpPr>
            <a:spLocks noChangeArrowheads="1"/>
          </p:cNvSpPr>
          <p:nvPr/>
        </p:nvSpPr>
        <p:spPr bwMode="auto">
          <a:xfrm>
            <a:off x="2400300" y="41910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37" name="Oval 29"/>
          <p:cNvSpPr>
            <a:spLocks noChangeArrowheads="1"/>
          </p:cNvSpPr>
          <p:nvPr/>
        </p:nvSpPr>
        <p:spPr bwMode="auto">
          <a:xfrm>
            <a:off x="3295650" y="41910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38" name="Text Box 30"/>
          <p:cNvSpPr txBox="1">
            <a:spLocks noChangeArrowheads="1"/>
          </p:cNvSpPr>
          <p:nvPr/>
        </p:nvSpPr>
        <p:spPr bwMode="auto">
          <a:xfrm>
            <a:off x="3330575" y="42021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5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3771900" y="3486150"/>
            <a:ext cx="347663" cy="347663"/>
            <a:chOff x="2808" y="1920"/>
            <a:chExt cx="219" cy="219"/>
          </a:xfrm>
        </p:grpSpPr>
        <p:sp>
          <p:nvSpPr>
            <p:cNvPr id="247840" name="Oval 32"/>
            <p:cNvSpPr>
              <a:spLocks noChangeArrowheads="1"/>
            </p:cNvSpPr>
            <p:nvPr/>
          </p:nvSpPr>
          <p:spPr bwMode="auto">
            <a:xfrm>
              <a:off x="2808" y="192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41" name="Text Box 33"/>
            <p:cNvSpPr txBox="1">
              <a:spLocks noChangeArrowheads="1"/>
            </p:cNvSpPr>
            <p:nvPr/>
          </p:nvSpPr>
          <p:spPr bwMode="auto">
            <a:xfrm>
              <a:off x="2830" y="1927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1</a:t>
              </a:r>
            </a:p>
          </p:txBody>
        </p:sp>
      </p:grpSp>
      <p:sp>
        <p:nvSpPr>
          <p:cNvPr id="247842" name="Oval 34"/>
          <p:cNvSpPr>
            <a:spLocks noChangeArrowheads="1"/>
          </p:cNvSpPr>
          <p:nvPr/>
        </p:nvSpPr>
        <p:spPr bwMode="auto">
          <a:xfrm>
            <a:off x="4286250" y="42100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7843" name="Text Box 35"/>
          <p:cNvSpPr txBox="1">
            <a:spLocks noChangeArrowheads="1"/>
          </p:cNvSpPr>
          <p:nvPr/>
        </p:nvSpPr>
        <p:spPr bwMode="auto">
          <a:xfrm>
            <a:off x="4340225" y="42211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8</a:t>
            </a:r>
          </a:p>
        </p:txBody>
      </p:sp>
      <p:sp>
        <p:nvSpPr>
          <p:cNvPr id="247844" name="Text Box 36"/>
          <p:cNvSpPr txBox="1">
            <a:spLocks noChangeArrowheads="1"/>
          </p:cNvSpPr>
          <p:nvPr/>
        </p:nvSpPr>
        <p:spPr bwMode="auto">
          <a:xfrm>
            <a:off x="2435225" y="42021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4</a:t>
            </a:r>
          </a:p>
        </p:txBody>
      </p:sp>
      <p:sp>
        <p:nvSpPr>
          <p:cNvPr id="247845" name="Text Box 37"/>
          <p:cNvSpPr txBox="1">
            <a:spLocks noChangeArrowheads="1"/>
          </p:cNvSpPr>
          <p:nvPr/>
        </p:nvSpPr>
        <p:spPr bwMode="auto">
          <a:xfrm>
            <a:off x="4548188" y="3375025"/>
            <a:ext cx="506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G</a:t>
            </a:r>
            <a:r>
              <a:rPr lang="en-US" baseline="-25000"/>
              <a:t>2</a:t>
            </a:r>
            <a:endParaRPr lang="en-US" i="1"/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2324100" y="2362200"/>
            <a:ext cx="4895850" cy="1828800"/>
            <a:chOff x="852" y="1188"/>
            <a:chExt cx="3084" cy="1152"/>
          </a:xfrm>
        </p:grpSpPr>
        <p:grpSp>
          <p:nvGrpSpPr>
            <p:cNvPr id="5" name="Group 39"/>
            <p:cNvGrpSpPr>
              <a:grpSpLocks/>
            </p:cNvGrpSpPr>
            <p:nvPr/>
          </p:nvGrpSpPr>
          <p:grpSpPr bwMode="auto">
            <a:xfrm>
              <a:off x="852" y="1188"/>
              <a:ext cx="3084" cy="1152"/>
              <a:chOff x="-1164" y="1404"/>
              <a:chExt cx="3084" cy="1152"/>
            </a:xfrm>
          </p:grpSpPr>
          <p:sp>
            <p:nvSpPr>
              <p:cNvPr id="247848" name="Oval 40"/>
              <p:cNvSpPr>
                <a:spLocks noChangeArrowheads="1"/>
              </p:cNvSpPr>
              <p:nvPr/>
            </p:nvSpPr>
            <p:spPr bwMode="auto">
              <a:xfrm>
                <a:off x="1632" y="148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849" name="Line 41"/>
              <p:cNvSpPr>
                <a:spLocks noChangeShapeType="1"/>
              </p:cNvSpPr>
              <p:nvPr/>
            </p:nvSpPr>
            <p:spPr bwMode="auto">
              <a:xfrm>
                <a:off x="420" y="1500"/>
                <a:ext cx="1356" cy="1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850" name="Oval 42"/>
              <p:cNvSpPr>
                <a:spLocks noChangeArrowheads="1"/>
              </p:cNvSpPr>
              <p:nvPr/>
            </p:nvSpPr>
            <p:spPr bwMode="auto">
              <a:xfrm>
                <a:off x="1668" y="152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851" name="Text Box 43"/>
              <p:cNvSpPr txBox="1">
                <a:spLocks noChangeArrowheads="1"/>
              </p:cNvSpPr>
              <p:nvPr/>
            </p:nvSpPr>
            <p:spPr bwMode="auto">
              <a:xfrm>
                <a:off x="1702" y="1543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7</a:t>
                </a:r>
              </a:p>
            </p:txBody>
          </p:sp>
          <p:sp>
            <p:nvSpPr>
              <p:cNvPr id="247852" name="Oval 44"/>
              <p:cNvSpPr>
                <a:spLocks noChangeArrowheads="1"/>
              </p:cNvSpPr>
              <p:nvPr/>
            </p:nvSpPr>
            <p:spPr bwMode="auto">
              <a:xfrm>
                <a:off x="-1164" y="226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853" name="Line 45"/>
              <p:cNvSpPr>
                <a:spLocks noChangeShapeType="1"/>
              </p:cNvSpPr>
              <p:nvPr/>
            </p:nvSpPr>
            <p:spPr bwMode="auto">
              <a:xfrm flipV="1">
                <a:off x="-1032" y="1536"/>
                <a:ext cx="1404" cy="8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854" name="Oval 46"/>
              <p:cNvSpPr>
                <a:spLocks noChangeArrowheads="1"/>
              </p:cNvSpPr>
              <p:nvPr/>
            </p:nvSpPr>
            <p:spPr bwMode="auto">
              <a:xfrm>
                <a:off x="-1128" y="230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855" name="Text Box 47"/>
              <p:cNvSpPr txBox="1">
                <a:spLocks noChangeArrowheads="1"/>
              </p:cNvSpPr>
              <p:nvPr/>
            </p:nvSpPr>
            <p:spPr bwMode="auto">
              <a:xfrm>
                <a:off x="-1106" y="2311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  <p:grpSp>
            <p:nvGrpSpPr>
              <p:cNvPr id="6" name="Group 48"/>
              <p:cNvGrpSpPr>
                <a:grpSpLocks/>
              </p:cNvGrpSpPr>
              <p:nvPr/>
            </p:nvGrpSpPr>
            <p:grpSpPr bwMode="auto">
              <a:xfrm>
                <a:off x="288" y="1404"/>
                <a:ext cx="219" cy="219"/>
                <a:chOff x="2808" y="1920"/>
                <a:chExt cx="219" cy="219"/>
              </a:xfrm>
            </p:grpSpPr>
            <p:sp>
              <p:nvSpPr>
                <p:cNvPr id="247857" name="Oval 49"/>
                <p:cNvSpPr>
                  <a:spLocks noChangeArrowheads="1"/>
                </p:cNvSpPr>
                <p:nvPr/>
              </p:nvSpPr>
              <p:spPr bwMode="auto">
                <a:xfrm>
                  <a:off x="2808" y="1920"/>
                  <a:ext cx="219" cy="219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7858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2830" y="1927"/>
                  <a:ext cx="17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1400"/>
                    <a:t>9</a:t>
                  </a:r>
                </a:p>
              </p:txBody>
            </p:sp>
          </p:grpSp>
        </p:grpSp>
        <p:sp>
          <p:nvSpPr>
            <p:cNvPr id="247859" name="Text Box 51"/>
            <p:cNvSpPr txBox="1">
              <a:spLocks noChangeArrowheads="1"/>
            </p:cNvSpPr>
            <p:nvPr/>
          </p:nvSpPr>
          <p:spPr bwMode="auto">
            <a:xfrm>
              <a:off x="1413" y="1430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1</a:t>
              </a:r>
              <a:endParaRPr lang="en-US" i="1"/>
            </a:p>
          </p:txBody>
        </p:sp>
      </p:grpSp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Parallel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Text Box 2"/>
          <p:cNvSpPr txBox="1">
            <a:spLocks noChangeArrowheads="1"/>
          </p:cNvSpPr>
          <p:nvPr/>
        </p:nvSpPr>
        <p:spPr bwMode="auto">
          <a:xfrm>
            <a:off x="838200" y="1673225"/>
            <a:ext cx="73152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3200"/>
          </a:p>
        </p:txBody>
      </p:sp>
      <p:sp>
        <p:nvSpPr>
          <p:cNvPr id="249861" name="Oval 5"/>
          <p:cNvSpPr>
            <a:spLocks noChangeArrowheads="1"/>
          </p:cNvSpPr>
          <p:nvPr/>
        </p:nvSpPr>
        <p:spPr bwMode="auto">
          <a:xfrm>
            <a:off x="6762750" y="278130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2" name="Line 6"/>
          <p:cNvSpPr>
            <a:spLocks noChangeShapeType="1"/>
          </p:cNvSpPr>
          <p:nvPr/>
        </p:nvSpPr>
        <p:spPr bwMode="auto">
          <a:xfrm flipV="1">
            <a:off x="5581650" y="3009900"/>
            <a:ext cx="1409700" cy="95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3" name="Line 7"/>
          <p:cNvSpPr>
            <a:spLocks noChangeShapeType="1"/>
          </p:cNvSpPr>
          <p:nvPr/>
        </p:nvSpPr>
        <p:spPr bwMode="auto">
          <a:xfrm flipV="1">
            <a:off x="5314950" y="3124200"/>
            <a:ext cx="2667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4" name="Line 8"/>
          <p:cNvSpPr>
            <a:spLocks noChangeShapeType="1"/>
          </p:cNvSpPr>
          <p:nvPr/>
        </p:nvSpPr>
        <p:spPr bwMode="auto">
          <a:xfrm flipH="1" flipV="1">
            <a:off x="4229100" y="3695700"/>
            <a:ext cx="20955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5" name="Line 9"/>
          <p:cNvSpPr>
            <a:spLocks noChangeShapeType="1"/>
          </p:cNvSpPr>
          <p:nvPr/>
        </p:nvSpPr>
        <p:spPr bwMode="auto">
          <a:xfrm flipV="1">
            <a:off x="3486150" y="3714750"/>
            <a:ext cx="762000" cy="514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6" name="Line 10"/>
          <p:cNvSpPr>
            <a:spLocks noChangeShapeType="1"/>
          </p:cNvSpPr>
          <p:nvPr/>
        </p:nvSpPr>
        <p:spPr bwMode="auto">
          <a:xfrm flipV="1">
            <a:off x="5372100" y="3028950"/>
            <a:ext cx="1619250" cy="1200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7" name="Line 11"/>
          <p:cNvSpPr>
            <a:spLocks noChangeShapeType="1"/>
          </p:cNvSpPr>
          <p:nvPr/>
        </p:nvSpPr>
        <p:spPr bwMode="auto">
          <a:xfrm flipH="1">
            <a:off x="6324600" y="3009900"/>
            <a:ext cx="66675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8" name="Oval 12"/>
          <p:cNvSpPr>
            <a:spLocks noChangeArrowheads="1"/>
          </p:cNvSpPr>
          <p:nvPr/>
        </p:nvSpPr>
        <p:spPr bwMode="auto">
          <a:xfrm>
            <a:off x="6819900" y="28384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69" name="Line 13"/>
          <p:cNvSpPr>
            <a:spLocks noChangeShapeType="1"/>
          </p:cNvSpPr>
          <p:nvPr/>
        </p:nvSpPr>
        <p:spPr bwMode="auto">
          <a:xfrm>
            <a:off x="5314950" y="4267200"/>
            <a:ext cx="100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70" name="Line 14"/>
          <p:cNvSpPr>
            <a:spLocks noChangeShapeType="1"/>
          </p:cNvSpPr>
          <p:nvPr/>
        </p:nvSpPr>
        <p:spPr bwMode="auto">
          <a:xfrm>
            <a:off x="4419600" y="4248150"/>
            <a:ext cx="93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71" name="Oval 15"/>
          <p:cNvSpPr>
            <a:spLocks noChangeArrowheads="1"/>
          </p:cNvSpPr>
          <p:nvPr/>
        </p:nvSpPr>
        <p:spPr bwMode="auto">
          <a:xfrm>
            <a:off x="4267200" y="40957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72" name="Oval 16"/>
          <p:cNvSpPr>
            <a:spLocks noChangeArrowheads="1"/>
          </p:cNvSpPr>
          <p:nvPr/>
        </p:nvSpPr>
        <p:spPr bwMode="auto">
          <a:xfrm>
            <a:off x="5162550" y="40957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73" name="Text Box 17"/>
          <p:cNvSpPr txBox="1">
            <a:spLocks noChangeArrowheads="1"/>
          </p:cNvSpPr>
          <p:nvPr/>
        </p:nvSpPr>
        <p:spPr bwMode="auto">
          <a:xfrm>
            <a:off x="5197475" y="41068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2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5391150" y="2952750"/>
            <a:ext cx="347663" cy="347663"/>
            <a:chOff x="3996" y="1932"/>
            <a:chExt cx="219" cy="219"/>
          </a:xfrm>
        </p:grpSpPr>
        <p:sp>
          <p:nvSpPr>
            <p:cNvPr id="249875" name="Oval 19"/>
            <p:cNvSpPr>
              <a:spLocks noChangeArrowheads="1"/>
            </p:cNvSpPr>
            <p:nvPr/>
          </p:nvSpPr>
          <p:spPr bwMode="auto">
            <a:xfrm>
              <a:off x="3996" y="1932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76" name="Text Box 20"/>
            <p:cNvSpPr txBox="1">
              <a:spLocks noChangeArrowheads="1"/>
            </p:cNvSpPr>
            <p:nvPr/>
          </p:nvSpPr>
          <p:spPr bwMode="auto">
            <a:xfrm>
              <a:off x="4018" y="1939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3</a:t>
              </a:r>
            </a:p>
          </p:txBody>
        </p:sp>
      </p:grpSp>
      <p:sp>
        <p:nvSpPr>
          <p:cNvPr id="249877" name="Oval 21"/>
          <p:cNvSpPr>
            <a:spLocks noChangeArrowheads="1"/>
          </p:cNvSpPr>
          <p:nvPr/>
        </p:nvSpPr>
        <p:spPr bwMode="auto">
          <a:xfrm>
            <a:off x="6153150" y="41148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78" name="Text Box 22"/>
          <p:cNvSpPr txBox="1">
            <a:spLocks noChangeArrowheads="1"/>
          </p:cNvSpPr>
          <p:nvPr/>
        </p:nvSpPr>
        <p:spPr bwMode="auto">
          <a:xfrm>
            <a:off x="6207125" y="41259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6</a:t>
            </a:r>
          </a:p>
        </p:txBody>
      </p:sp>
      <p:sp>
        <p:nvSpPr>
          <p:cNvPr id="249879" name="Text Box 23"/>
          <p:cNvSpPr txBox="1">
            <a:spLocks noChangeArrowheads="1"/>
          </p:cNvSpPr>
          <p:nvPr/>
        </p:nvSpPr>
        <p:spPr bwMode="auto">
          <a:xfrm>
            <a:off x="4302125" y="41068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8</a:t>
            </a:r>
          </a:p>
        </p:txBody>
      </p:sp>
      <p:sp>
        <p:nvSpPr>
          <p:cNvPr id="249880" name="Text Box 24"/>
          <p:cNvSpPr txBox="1">
            <a:spLocks noChangeArrowheads="1"/>
          </p:cNvSpPr>
          <p:nvPr/>
        </p:nvSpPr>
        <p:spPr bwMode="auto">
          <a:xfrm>
            <a:off x="6873875" y="28686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7</a:t>
            </a:r>
          </a:p>
        </p:txBody>
      </p:sp>
      <p:sp>
        <p:nvSpPr>
          <p:cNvPr id="249881" name="Oval 25"/>
          <p:cNvSpPr>
            <a:spLocks noChangeArrowheads="1"/>
          </p:cNvSpPr>
          <p:nvPr/>
        </p:nvSpPr>
        <p:spPr bwMode="auto">
          <a:xfrm>
            <a:off x="2324100" y="4019550"/>
            <a:ext cx="457200" cy="457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82" name="Line 26"/>
          <p:cNvSpPr>
            <a:spLocks noChangeShapeType="1"/>
          </p:cNvSpPr>
          <p:nvPr/>
        </p:nvSpPr>
        <p:spPr bwMode="auto">
          <a:xfrm>
            <a:off x="3429000" y="4248150"/>
            <a:ext cx="100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83" name="Line 27"/>
          <p:cNvSpPr>
            <a:spLocks noChangeShapeType="1"/>
          </p:cNvSpPr>
          <p:nvPr/>
        </p:nvSpPr>
        <p:spPr bwMode="auto">
          <a:xfrm>
            <a:off x="2533650" y="4229100"/>
            <a:ext cx="93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84" name="Oval 28"/>
          <p:cNvSpPr>
            <a:spLocks noChangeArrowheads="1"/>
          </p:cNvSpPr>
          <p:nvPr/>
        </p:nvSpPr>
        <p:spPr bwMode="auto">
          <a:xfrm>
            <a:off x="2381250" y="40767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85" name="Oval 29"/>
          <p:cNvSpPr>
            <a:spLocks noChangeArrowheads="1"/>
          </p:cNvSpPr>
          <p:nvPr/>
        </p:nvSpPr>
        <p:spPr bwMode="auto">
          <a:xfrm>
            <a:off x="3276600" y="407670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86" name="Text Box 30"/>
          <p:cNvSpPr txBox="1">
            <a:spLocks noChangeArrowheads="1"/>
          </p:cNvSpPr>
          <p:nvPr/>
        </p:nvSpPr>
        <p:spPr bwMode="auto">
          <a:xfrm>
            <a:off x="3311525" y="40878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5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4057650" y="3524250"/>
            <a:ext cx="347663" cy="347663"/>
            <a:chOff x="2808" y="1920"/>
            <a:chExt cx="219" cy="219"/>
          </a:xfrm>
        </p:grpSpPr>
        <p:sp>
          <p:nvSpPr>
            <p:cNvPr id="249888" name="Oval 32"/>
            <p:cNvSpPr>
              <a:spLocks noChangeArrowheads="1"/>
            </p:cNvSpPr>
            <p:nvPr/>
          </p:nvSpPr>
          <p:spPr bwMode="auto">
            <a:xfrm>
              <a:off x="2808" y="1920"/>
              <a:ext cx="219" cy="21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889" name="Text Box 33"/>
            <p:cNvSpPr txBox="1">
              <a:spLocks noChangeArrowheads="1"/>
            </p:cNvSpPr>
            <p:nvPr/>
          </p:nvSpPr>
          <p:spPr bwMode="auto">
            <a:xfrm>
              <a:off x="2830" y="1927"/>
              <a:ext cx="17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1</a:t>
              </a:r>
            </a:p>
          </p:txBody>
        </p:sp>
      </p:grpSp>
      <p:sp>
        <p:nvSpPr>
          <p:cNvPr id="249890" name="Oval 34"/>
          <p:cNvSpPr>
            <a:spLocks noChangeArrowheads="1"/>
          </p:cNvSpPr>
          <p:nvPr/>
        </p:nvSpPr>
        <p:spPr bwMode="auto">
          <a:xfrm>
            <a:off x="4267200" y="4095750"/>
            <a:ext cx="347663" cy="34766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891" name="Text Box 35"/>
          <p:cNvSpPr txBox="1">
            <a:spLocks noChangeArrowheads="1"/>
          </p:cNvSpPr>
          <p:nvPr/>
        </p:nvSpPr>
        <p:spPr bwMode="auto">
          <a:xfrm>
            <a:off x="4321175" y="410686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8</a:t>
            </a:r>
          </a:p>
        </p:txBody>
      </p:sp>
      <p:sp>
        <p:nvSpPr>
          <p:cNvPr id="249892" name="Text Box 36"/>
          <p:cNvSpPr txBox="1">
            <a:spLocks noChangeArrowheads="1"/>
          </p:cNvSpPr>
          <p:nvPr/>
        </p:nvSpPr>
        <p:spPr bwMode="auto">
          <a:xfrm>
            <a:off x="2416175" y="4087813"/>
            <a:ext cx="273050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/>
              <a:t>4</a:t>
            </a:r>
          </a:p>
        </p:txBody>
      </p:sp>
      <p:sp>
        <p:nvSpPr>
          <p:cNvPr id="249893" name="Text Box 37"/>
          <p:cNvSpPr txBox="1">
            <a:spLocks noChangeArrowheads="1"/>
          </p:cNvSpPr>
          <p:nvPr/>
        </p:nvSpPr>
        <p:spPr bwMode="auto">
          <a:xfrm>
            <a:off x="4529138" y="3260725"/>
            <a:ext cx="506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G</a:t>
            </a:r>
            <a:r>
              <a:rPr lang="en-US" baseline="-25000"/>
              <a:t>2</a:t>
            </a:r>
            <a:endParaRPr lang="en-US" i="1"/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2324100" y="2495550"/>
            <a:ext cx="4895850" cy="1828800"/>
            <a:chOff x="852" y="1188"/>
            <a:chExt cx="3084" cy="1152"/>
          </a:xfrm>
        </p:grpSpPr>
        <p:grpSp>
          <p:nvGrpSpPr>
            <p:cNvPr id="5" name="Group 39"/>
            <p:cNvGrpSpPr>
              <a:grpSpLocks/>
            </p:cNvGrpSpPr>
            <p:nvPr/>
          </p:nvGrpSpPr>
          <p:grpSpPr bwMode="auto">
            <a:xfrm>
              <a:off x="852" y="1188"/>
              <a:ext cx="3084" cy="1152"/>
              <a:chOff x="-1164" y="1404"/>
              <a:chExt cx="3084" cy="1152"/>
            </a:xfrm>
          </p:grpSpPr>
          <p:sp>
            <p:nvSpPr>
              <p:cNvPr id="249896" name="Oval 40"/>
              <p:cNvSpPr>
                <a:spLocks noChangeArrowheads="1"/>
              </p:cNvSpPr>
              <p:nvPr/>
            </p:nvSpPr>
            <p:spPr bwMode="auto">
              <a:xfrm>
                <a:off x="1632" y="148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897" name="Line 41"/>
              <p:cNvSpPr>
                <a:spLocks noChangeShapeType="1"/>
              </p:cNvSpPr>
              <p:nvPr/>
            </p:nvSpPr>
            <p:spPr bwMode="auto">
              <a:xfrm>
                <a:off x="420" y="1500"/>
                <a:ext cx="1356" cy="1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898" name="Oval 42"/>
              <p:cNvSpPr>
                <a:spLocks noChangeArrowheads="1"/>
              </p:cNvSpPr>
              <p:nvPr/>
            </p:nvSpPr>
            <p:spPr bwMode="auto">
              <a:xfrm>
                <a:off x="1668" y="152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899" name="Text Box 43"/>
              <p:cNvSpPr txBox="1">
                <a:spLocks noChangeArrowheads="1"/>
              </p:cNvSpPr>
              <p:nvPr/>
            </p:nvSpPr>
            <p:spPr bwMode="auto">
              <a:xfrm>
                <a:off x="1702" y="1543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7</a:t>
                </a:r>
              </a:p>
            </p:txBody>
          </p:sp>
          <p:sp>
            <p:nvSpPr>
              <p:cNvPr id="249900" name="Oval 44"/>
              <p:cNvSpPr>
                <a:spLocks noChangeArrowheads="1"/>
              </p:cNvSpPr>
              <p:nvPr/>
            </p:nvSpPr>
            <p:spPr bwMode="auto">
              <a:xfrm>
                <a:off x="-1164" y="2268"/>
                <a:ext cx="288" cy="28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901" name="Line 45"/>
              <p:cNvSpPr>
                <a:spLocks noChangeShapeType="1"/>
              </p:cNvSpPr>
              <p:nvPr/>
            </p:nvSpPr>
            <p:spPr bwMode="auto">
              <a:xfrm flipV="1">
                <a:off x="-1032" y="1536"/>
                <a:ext cx="1404" cy="8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902" name="Oval 46"/>
              <p:cNvSpPr>
                <a:spLocks noChangeArrowheads="1"/>
              </p:cNvSpPr>
              <p:nvPr/>
            </p:nvSpPr>
            <p:spPr bwMode="auto">
              <a:xfrm>
                <a:off x="-1128" y="2304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903" name="Text Box 47"/>
              <p:cNvSpPr txBox="1">
                <a:spLocks noChangeArrowheads="1"/>
              </p:cNvSpPr>
              <p:nvPr/>
            </p:nvSpPr>
            <p:spPr bwMode="auto">
              <a:xfrm>
                <a:off x="-1106" y="2311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  <p:grpSp>
            <p:nvGrpSpPr>
              <p:cNvPr id="6" name="Group 48"/>
              <p:cNvGrpSpPr>
                <a:grpSpLocks/>
              </p:cNvGrpSpPr>
              <p:nvPr/>
            </p:nvGrpSpPr>
            <p:grpSpPr bwMode="auto">
              <a:xfrm>
                <a:off x="288" y="1404"/>
                <a:ext cx="219" cy="219"/>
                <a:chOff x="2808" y="1920"/>
                <a:chExt cx="219" cy="219"/>
              </a:xfrm>
            </p:grpSpPr>
            <p:sp>
              <p:nvSpPr>
                <p:cNvPr id="249905" name="Oval 49"/>
                <p:cNvSpPr>
                  <a:spLocks noChangeArrowheads="1"/>
                </p:cNvSpPr>
                <p:nvPr/>
              </p:nvSpPr>
              <p:spPr bwMode="auto">
                <a:xfrm>
                  <a:off x="2808" y="1920"/>
                  <a:ext cx="219" cy="219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9906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2830" y="1927"/>
                  <a:ext cx="172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sz="1400"/>
                    <a:t>9</a:t>
                  </a:r>
                </a:p>
              </p:txBody>
            </p:sp>
          </p:grpSp>
        </p:grpSp>
        <p:sp>
          <p:nvSpPr>
            <p:cNvPr id="249907" name="Text Box 51"/>
            <p:cNvSpPr txBox="1">
              <a:spLocks noChangeArrowheads="1"/>
            </p:cNvSpPr>
            <p:nvPr/>
          </p:nvSpPr>
          <p:spPr bwMode="auto">
            <a:xfrm>
              <a:off x="1413" y="1430"/>
              <a:ext cx="31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G</a:t>
              </a:r>
              <a:r>
                <a:rPr lang="en-US" baseline="-25000"/>
                <a:t>1</a:t>
              </a:r>
              <a:endParaRPr lang="en-US" i="1"/>
            </a:p>
          </p:txBody>
        </p:sp>
      </p:grpSp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Parallel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Text Box 2"/>
          <p:cNvSpPr txBox="1">
            <a:spLocks noChangeArrowheads="1"/>
          </p:cNvSpPr>
          <p:nvPr/>
        </p:nvSpPr>
        <p:spPr bwMode="auto">
          <a:xfrm>
            <a:off x="838200" y="1673225"/>
            <a:ext cx="7315200" cy="579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US" sz="3200"/>
          </a:p>
        </p:txBody>
      </p:sp>
      <p:grpSp>
        <p:nvGrpSpPr>
          <p:cNvPr id="51" name="Group 50"/>
          <p:cNvGrpSpPr/>
          <p:nvPr/>
        </p:nvGrpSpPr>
        <p:grpSpPr>
          <a:xfrm>
            <a:off x="2324100" y="2647950"/>
            <a:ext cx="4895850" cy="1828800"/>
            <a:chOff x="2324100" y="2647950"/>
            <a:chExt cx="4895850" cy="1828800"/>
          </a:xfrm>
        </p:grpSpPr>
        <p:sp>
          <p:nvSpPr>
            <p:cNvPr id="251943" name="Oval 39"/>
            <p:cNvSpPr>
              <a:spLocks noChangeArrowheads="1"/>
            </p:cNvSpPr>
            <p:nvPr/>
          </p:nvSpPr>
          <p:spPr bwMode="auto">
            <a:xfrm>
              <a:off x="6762750" y="27813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08" name="Oval 4"/>
            <p:cNvSpPr>
              <a:spLocks noChangeArrowheads="1"/>
            </p:cNvSpPr>
            <p:nvPr/>
          </p:nvSpPr>
          <p:spPr bwMode="auto">
            <a:xfrm>
              <a:off x="6762750" y="27813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09" name="Line 5"/>
            <p:cNvSpPr>
              <a:spLocks noChangeShapeType="1"/>
            </p:cNvSpPr>
            <p:nvPr/>
          </p:nvSpPr>
          <p:spPr bwMode="auto">
            <a:xfrm flipV="1">
              <a:off x="5581650" y="3009900"/>
              <a:ext cx="1409700" cy="952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10" name="Line 6"/>
            <p:cNvSpPr>
              <a:spLocks noChangeShapeType="1"/>
            </p:cNvSpPr>
            <p:nvPr/>
          </p:nvSpPr>
          <p:spPr bwMode="auto">
            <a:xfrm flipV="1">
              <a:off x="5314950" y="3124200"/>
              <a:ext cx="266700" cy="1143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11" name="Line 7"/>
            <p:cNvSpPr>
              <a:spLocks noChangeShapeType="1"/>
            </p:cNvSpPr>
            <p:nvPr/>
          </p:nvSpPr>
          <p:spPr bwMode="auto">
            <a:xfrm flipH="1" flipV="1">
              <a:off x="4229100" y="3695700"/>
              <a:ext cx="209550" cy="571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12" name="Line 8"/>
            <p:cNvSpPr>
              <a:spLocks noChangeShapeType="1"/>
            </p:cNvSpPr>
            <p:nvPr/>
          </p:nvSpPr>
          <p:spPr bwMode="auto">
            <a:xfrm flipV="1">
              <a:off x="3486150" y="3714750"/>
              <a:ext cx="762000" cy="514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13" name="Line 9"/>
            <p:cNvSpPr>
              <a:spLocks noChangeShapeType="1"/>
            </p:cNvSpPr>
            <p:nvPr/>
          </p:nvSpPr>
          <p:spPr bwMode="auto">
            <a:xfrm flipV="1">
              <a:off x="5372100" y="3028950"/>
              <a:ext cx="1619250" cy="12001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14" name="Line 10"/>
            <p:cNvSpPr>
              <a:spLocks noChangeShapeType="1"/>
            </p:cNvSpPr>
            <p:nvPr/>
          </p:nvSpPr>
          <p:spPr bwMode="auto">
            <a:xfrm flipH="1">
              <a:off x="6324600" y="3009900"/>
              <a:ext cx="666750" cy="1295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15" name="Oval 11"/>
            <p:cNvSpPr>
              <a:spLocks noChangeArrowheads="1"/>
            </p:cNvSpPr>
            <p:nvPr/>
          </p:nvSpPr>
          <p:spPr bwMode="auto">
            <a:xfrm>
              <a:off x="6819900" y="283845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16" name="Line 12"/>
            <p:cNvSpPr>
              <a:spLocks noChangeShapeType="1"/>
            </p:cNvSpPr>
            <p:nvPr/>
          </p:nvSpPr>
          <p:spPr bwMode="auto">
            <a:xfrm>
              <a:off x="5314950" y="4267200"/>
              <a:ext cx="10096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17" name="Line 13"/>
            <p:cNvSpPr>
              <a:spLocks noChangeShapeType="1"/>
            </p:cNvSpPr>
            <p:nvPr/>
          </p:nvSpPr>
          <p:spPr bwMode="auto">
            <a:xfrm>
              <a:off x="4419600" y="4248150"/>
              <a:ext cx="9334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18" name="Oval 14"/>
            <p:cNvSpPr>
              <a:spLocks noChangeArrowheads="1"/>
            </p:cNvSpPr>
            <p:nvPr/>
          </p:nvSpPr>
          <p:spPr bwMode="auto">
            <a:xfrm>
              <a:off x="4267200" y="409575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19" name="Oval 15"/>
            <p:cNvSpPr>
              <a:spLocks noChangeArrowheads="1"/>
            </p:cNvSpPr>
            <p:nvPr/>
          </p:nvSpPr>
          <p:spPr bwMode="auto">
            <a:xfrm>
              <a:off x="5162550" y="409575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20" name="Text Box 16"/>
            <p:cNvSpPr txBox="1">
              <a:spLocks noChangeArrowheads="1"/>
            </p:cNvSpPr>
            <p:nvPr/>
          </p:nvSpPr>
          <p:spPr bwMode="auto">
            <a:xfrm>
              <a:off x="5197475" y="410686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2</a:t>
              </a:r>
            </a:p>
          </p:txBody>
        </p:sp>
        <p:grpSp>
          <p:nvGrpSpPr>
            <p:cNvPr id="2" name="Group 17"/>
            <p:cNvGrpSpPr>
              <a:grpSpLocks/>
            </p:cNvGrpSpPr>
            <p:nvPr/>
          </p:nvGrpSpPr>
          <p:grpSpPr bwMode="auto">
            <a:xfrm>
              <a:off x="5391150" y="2952750"/>
              <a:ext cx="347663" cy="347663"/>
              <a:chOff x="3996" y="1932"/>
              <a:chExt cx="219" cy="219"/>
            </a:xfrm>
          </p:grpSpPr>
          <p:sp>
            <p:nvSpPr>
              <p:cNvPr id="251922" name="Oval 18"/>
              <p:cNvSpPr>
                <a:spLocks noChangeArrowheads="1"/>
              </p:cNvSpPr>
              <p:nvPr/>
            </p:nvSpPr>
            <p:spPr bwMode="auto">
              <a:xfrm>
                <a:off x="3996" y="1932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1923" name="Text Box 19"/>
              <p:cNvSpPr txBox="1">
                <a:spLocks noChangeArrowheads="1"/>
              </p:cNvSpPr>
              <p:nvPr/>
            </p:nvSpPr>
            <p:spPr bwMode="auto">
              <a:xfrm>
                <a:off x="4018" y="1939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3</a:t>
                </a:r>
              </a:p>
            </p:txBody>
          </p:sp>
        </p:grpSp>
        <p:sp>
          <p:nvSpPr>
            <p:cNvPr id="251924" name="Oval 20"/>
            <p:cNvSpPr>
              <a:spLocks noChangeArrowheads="1"/>
            </p:cNvSpPr>
            <p:nvPr/>
          </p:nvSpPr>
          <p:spPr bwMode="auto">
            <a:xfrm>
              <a:off x="6153150" y="411480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25" name="Text Box 21"/>
            <p:cNvSpPr txBox="1">
              <a:spLocks noChangeArrowheads="1"/>
            </p:cNvSpPr>
            <p:nvPr/>
          </p:nvSpPr>
          <p:spPr bwMode="auto">
            <a:xfrm>
              <a:off x="6207125" y="412591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6</a:t>
              </a:r>
            </a:p>
          </p:txBody>
        </p:sp>
        <p:sp>
          <p:nvSpPr>
            <p:cNvPr id="251926" name="Text Box 22"/>
            <p:cNvSpPr txBox="1">
              <a:spLocks noChangeArrowheads="1"/>
            </p:cNvSpPr>
            <p:nvPr/>
          </p:nvSpPr>
          <p:spPr bwMode="auto">
            <a:xfrm>
              <a:off x="4302125" y="410686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8</a:t>
              </a:r>
            </a:p>
          </p:txBody>
        </p:sp>
        <p:sp>
          <p:nvSpPr>
            <p:cNvPr id="251927" name="Text Box 23"/>
            <p:cNvSpPr txBox="1">
              <a:spLocks noChangeArrowheads="1"/>
            </p:cNvSpPr>
            <p:nvPr/>
          </p:nvSpPr>
          <p:spPr bwMode="auto">
            <a:xfrm>
              <a:off x="6873875" y="286861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7</a:t>
              </a:r>
            </a:p>
          </p:txBody>
        </p:sp>
        <p:sp>
          <p:nvSpPr>
            <p:cNvPr id="251928" name="Oval 24"/>
            <p:cNvSpPr>
              <a:spLocks noChangeArrowheads="1"/>
            </p:cNvSpPr>
            <p:nvPr/>
          </p:nvSpPr>
          <p:spPr bwMode="auto">
            <a:xfrm>
              <a:off x="2324100" y="401955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29" name="Line 25"/>
            <p:cNvSpPr>
              <a:spLocks noChangeShapeType="1"/>
            </p:cNvSpPr>
            <p:nvPr/>
          </p:nvSpPr>
          <p:spPr bwMode="auto">
            <a:xfrm>
              <a:off x="3429000" y="4248150"/>
              <a:ext cx="10096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4057650" y="3524250"/>
              <a:ext cx="347663" cy="347663"/>
              <a:chOff x="2808" y="1920"/>
              <a:chExt cx="219" cy="219"/>
            </a:xfrm>
          </p:grpSpPr>
          <p:sp>
            <p:nvSpPr>
              <p:cNvPr id="251935" name="Oval 31"/>
              <p:cNvSpPr>
                <a:spLocks noChangeArrowheads="1"/>
              </p:cNvSpPr>
              <p:nvPr/>
            </p:nvSpPr>
            <p:spPr bwMode="auto">
              <a:xfrm>
                <a:off x="2808" y="192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1936" name="Text Box 32"/>
              <p:cNvSpPr txBox="1">
                <a:spLocks noChangeArrowheads="1"/>
              </p:cNvSpPr>
              <p:nvPr/>
            </p:nvSpPr>
            <p:spPr bwMode="auto">
              <a:xfrm>
                <a:off x="2830" y="192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1</a:t>
                </a:r>
              </a:p>
            </p:txBody>
          </p:sp>
        </p:grpSp>
        <p:sp>
          <p:nvSpPr>
            <p:cNvPr id="251937" name="Oval 33"/>
            <p:cNvSpPr>
              <a:spLocks noChangeArrowheads="1"/>
            </p:cNvSpPr>
            <p:nvPr/>
          </p:nvSpPr>
          <p:spPr bwMode="auto">
            <a:xfrm>
              <a:off x="4267200" y="409575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38" name="Text Box 34"/>
            <p:cNvSpPr txBox="1">
              <a:spLocks noChangeArrowheads="1"/>
            </p:cNvSpPr>
            <p:nvPr/>
          </p:nvSpPr>
          <p:spPr bwMode="auto">
            <a:xfrm>
              <a:off x="4321175" y="410686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8</a:t>
              </a:r>
            </a:p>
          </p:txBody>
        </p:sp>
        <p:sp>
          <p:nvSpPr>
            <p:cNvPr id="251944" name="Line 40"/>
            <p:cNvSpPr>
              <a:spLocks noChangeShapeType="1"/>
            </p:cNvSpPr>
            <p:nvPr/>
          </p:nvSpPr>
          <p:spPr bwMode="auto">
            <a:xfrm>
              <a:off x="4838700" y="2800350"/>
              <a:ext cx="2152650" cy="190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45" name="Oval 41"/>
            <p:cNvSpPr>
              <a:spLocks noChangeArrowheads="1"/>
            </p:cNvSpPr>
            <p:nvPr/>
          </p:nvSpPr>
          <p:spPr bwMode="auto">
            <a:xfrm>
              <a:off x="6819900" y="283845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46" name="Text Box 42"/>
            <p:cNvSpPr txBox="1">
              <a:spLocks noChangeArrowheads="1"/>
            </p:cNvSpPr>
            <p:nvPr/>
          </p:nvSpPr>
          <p:spPr bwMode="auto">
            <a:xfrm>
              <a:off x="6873875" y="286861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7</a:t>
              </a:r>
            </a:p>
          </p:txBody>
        </p:sp>
        <p:sp>
          <p:nvSpPr>
            <p:cNvPr id="251947" name="Oval 43"/>
            <p:cNvSpPr>
              <a:spLocks noChangeArrowheads="1"/>
            </p:cNvSpPr>
            <p:nvPr/>
          </p:nvSpPr>
          <p:spPr bwMode="auto">
            <a:xfrm>
              <a:off x="2324100" y="401955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948" name="Line 44"/>
            <p:cNvSpPr>
              <a:spLocks noChangeShapeType="1"/>
            </p:cNvSpPr>
            <p:nvPr/>
          </p:nvSpPr>
          <p:spPr bwMode="auto">
            <a:xfrm flipV="1">
              <a:off x="2533650" y="2857500"/>
              <a:ext cx="2228850" cy="1371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47"/>
            <p:cNvGrpSpPr>
              <a:grpSpLocks/>
            </p:cNvGrpSpPr>
            <p:nvPr/>
          </p:nvGrpSpPr>
          <p:grpSpPr bwMode="auto">
            <a:xfrm>
              <a:off x="4629150" y="2647950"/>
              <a:ext cx="347663" cy="347663"/>
              <a:chOff x="2808" y="1920"/>
              <a:chExt cx="219" cy="219"/>
            </a:xfrm>
          </p:grpSpPr>
          <p:sp>
            <p:nvSpPr>
              <p:cNvPr id="251952" name="Oval 48"/>
              <p:cNvSpPr>
                <a:spLocks noChangeArrowheads="1"/>
              </p:cNvSpPr>
              <p:nvPr/>
            </p:nvSpPr>
            <p:spPr bwMode="auto">
              <a:xfrm>
                <a:off x="2808" y="192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1953" name="Text Box 49"/>
              <p:cNvSpPr txBox="1">
                <a:spLocks noChangeArrowheads="1"/>
              </p:cNvSpPr>
              <p:nvPr/>
            </p:nvSpPr>
            <p:spPr bwMode="auto">
              <a:xfrm>
                <a:off x="2830" y="192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 dirty="0"/>
                  <a:t>9</a:t>
                </a:r>
              </a:p>
            </p:txBody>
          </p:sp>
        </p:grpSp>
        <p:sp>
          <p:nvSpPr>
            <p:cNvPr id="251954" name="Text Box 50"/>
            <p:cNvSpPr txBox="1">
              <a:spLocks noChangeArrowheads="1"/>
            </p:cNvSpPr>
            <p:nvPr/>
          </p:nvSpPr>
          <p:spPr bwMode="auto">
            <a:xfrm>
              <a:off x="3265488" y="3032125"/>
              <a:ext cx="404812" cy="457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 dirty="0"/>
                <a:t>G</a:t>
              </a:r>
            </a:p>
          </p:txBody>
        </p:sp>
        <p:sp>
          <p:nvSpPr>
            <p:cNvPr id="251930" name="Line 26"/>
            <p:cNvSpPr>
              <a:spLocks noChangeShapeType="1"/>
            </p:cNvSpPr>
            <p:nvPr/>
          </p:nvSpPr>
          <p:spPr bwMode="auto">
            <a:xfrm>
              <a:off x="2533650" y="4229100"/>
              <a:ext cx="9334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" name="Group 51"/>
            <p:cNvGrpSpPr>
              <a:grpSpLocks/>
            </p:cNvGrpSpPr>
            <p:nvPr/>
          </p:nvGrpSpPr>
          <p:grpSpPr bwMode="auto">
            <a:xfrm>
              <a:off x="3276600" y="4076700"/>
              <a:ext cx="347663" cy="347663"/>
              <a:chOff x="2064" y="2568"/>
              <a:chExt cx="219" cy="219"/>
            </a:xfrm>
          </p:grpSpPr>
          <p:sp>
            <p:nvSpPr>
              <p:cNvPr id="251932" name="Oval 28"/>
              <p:cNvSpPr>
                <a:spLocks noChangeArrowheads="1"/>
              </p:cNvSpPr>
              <p:nvPr/>
            </p:nvSpPr>
            <p:spPr bwMode="auto">
              <a:xfrm>
                <a:off x="2064" y="256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1933" name="Text Box 29"/>
              <p:cNvSpPr txBox="1">
                <a:spLocks noChangeArrowheads="1"/>
              </p:cNvSpPr>
              <p:nvPr/>
            </p:nvSpPr>
            <p:spPr bwMode="auto">
              <a:xfrm>
                <a:off x="2086" y="257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5</a:t>
                </a:r>
              </a:p>
            </p:txBody>
          </p:sp>
        </p:grpSp>
        <p:grpSp>
          <p:nvGrpSpPr>
            <p:cNvPr id="6" name="Group 52"/>
            <p:cNvGrpSpPr>
              <a:grpSpLocks/>
            </p:cNvGrpSpPr>
            <p:nvPr/>
          </p:nvGrpSpPr>
          <p:grpSpPr bwMode="auto">
            <a:xfrm>
              <a:off x="2381250" y="4076700"/>
              <a:ext cx="347663" cy="347663"/>
              <a:chOff x="1500" y="2568"/>
              <a:chExt cx="219" cy="219"/>
            </a:xfrm>
          </p:grpSpPr>
          <p:sp>
            <p:nvSpPr>
              <p:cNvPr id="251931" name="Oval 27"/>
              <p:cNvSpPr>
                <a:spLocks noChangeArrowheads="1"/>
              </p:cNvSpPr>
              <p:nvPr/>
            </p:nvSpPr>
            <p:spPr bwMode="auto">
              <a:xfrm>
                <a:off x="1500" y="256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1939" name="Text Box 35"/>
              <p:cNvSpPr txBox="1">
                <a:spLocks noChangeArrowheads="1"/>
              </p:cNvSpPr>
              <p:nvPr/>
            </p:nvSpPr>
            <p:spPr bwMode="auto">
              <a:xfrm>
                <a:off x="1522" y="257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  <p:sp>
            <p:nvSpPr>
              <p:cNvPr id="251949" name="Oval 45"/>
              <p:cNvSpPr>
                <a:spLocks noChangeArrowheads="1"/>
              </p:cNvSpPr>
              <p:nvPr/>
            </p:nvSpPr>
            <p:spPr bwMode="auto">
              <a:xfrm>
                <a:off x="1500" y="256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1950" name="Text Box 46"/>
              <p:cNvSpPr txBox="1">
                <a:spLocks noChangeArrowheads="1"/>
              </p:cNvSpPr>
              <p:nvPr/>
            </p:nvSpPr>
            <p:spPr bwMode="auto">
              <a:xfrm>
                <a:off x="1522" y="257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</p:grpSp>
      </p:grpSp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Parallel Operation </a:t>
            </a:r>
            <a:br>
              <a:rPr lang="en-US" sz="3600" dirty="0" smtClean="0">
                <a:solidFill>
                  <a:srgbClr val="FFFF00"/>
                </a:solidFill>
              </a:rPr>
            </a:br>
            <a:endParaRPr lang="en-US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OLA Questions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524000"/>
            <a:ext cx="7696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chemeClr val="tx2"/>
                </a:solidFill>
              </a:rPr>
              <a:t>Conjecture</a:t>
            </a:r>
            <a:r>
              <a:rPr lang="en-US" sz="2400" b="1" dirty="0" smtClean="0">
                <a:solidFill>
                  <a:schemeClr val="tx2"/>
                </a:solidFill>
              </a:rPr>
              <a:t>: The OLA problem can be solved in polynomial time for series-parallel graphs.</a:t>
            </a: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r>
              <a:rPr lang="en-US" sz="2400" b="1" dirty="0" smtClean="0">
                <a:solidFill>
                  <a:schemeClr val="tx2"/>
                </a:solidFill>
              </a:rPr>
              <a:t>What can be said about the weighted problem for trees?</a:t>
            </a:r>
            <a:endParaRPr lang="en-US" sz="2400" b="1" dirty="0">
              <a:solidFill>
                <a:schemeClr val="tx2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524000" y="2743200"/>
            <a:ext cx="4895850" cy="1828800"/>
            <a:chOff x="2324100" y="2647950"/>
            <a:chExt cx="4895850" cy="1828800"/>
          </a:xfrm>
        </p:grpSpPr>
        <p:sp>
          <p:nvSpPr>
            <p:cNvPr id="7" name="Oval 39"/>
            <p:cNvSpPr>
              <a:spLocks noChangeArrowheads="1"/>
            </p:cNvSpPr>
            <p:nvPr/>
          </p:nvSpPr>
          <p:spPr bwMode="auto">
            <a:xfrm>
              <a:off x="6762750" y="27813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4"/>
            <p:cNvSpPr>
              <a:spLocks noChangeArrowheads="1"/>
            </p:cNvSpPr>
            <p:nvPr/>
          </p:nvSpPr>
          <p:spPr bwMode="auto">
            <a:xfrm>
              <a:off x="6762750" y="27813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V="1">
              <a:off x="5581650" y="3009900"/>
              <a:ext cx="1409700" cy="952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V="1">
              <a:off x="5314950" y="3124200"/>
              <a:ext cx="266700" cy="1143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 flipH="1" flipV="1">
              <a:off x="4229100" y="3695700"/>
              <a:ext cx="209550" cy="571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V="1">
              <a:off x="3486150" y="3714750"/>
              <a:ext cx="762000" cy="514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 flipV="1">
              <a:off x="5372100" y="3028950"/>
              <a:ext cx="1619250" cy="12001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H="1">
              <a:off x="6324600" y="3009900"/>
              <a:ext cx="666750" cy="1295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1"/>
            <p:cNvSpPr>
              <a:spLocks noChangeArrowheads="1"/>
            </p:cNvSpPr>
            <p:nvPr/>
          </p:nvSpPr>
          <p:spPr bwMode="auto">
            <a:xfrm>
              <a:off x="6819900" y="283845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5314950" y="4267200"/>
              <a:ext cx="10096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>
              <a:off x="4419600" y="4248150"/>
              <a:ext cx="9334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14"/>
            <p:cNvSpPr>
              <a:spLocks noChangeArrowheads="1"/>
            </p:cNvSpPr>
            <p:nvPr/>
          </p:nvSpPr>
          <p:spPr bwMode="auto">
            <a:xfrm>
              <a:off x="4267200" y="409575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15"/>
            <p:cNvSpPr>
              <a:spLocks noChangeArrowheads="1"/>
            </p:cNvSpPr>
            <p:nvPr/>
          </p:nvSpPr>
          <p:spPr bwMode="auto">
            <a:xfrm>
              <a:off x="5162550" y="409575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16"/>
            <p:cNvSpPr txBox="1">
              <a:spLocks noChangeArrowheads="1"/>
            </p:cNvSpPr>
            <p:nvPr/>
          </p:nvSpPr>
          <p:spPr bwMode="auto">
            <a:xfrm>
              <a:off x="5197475" y="410686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2</a:t>
              </a:r>
            </a:p>
          </p:txBody>
        </p:sp>
        <p:grpSp>
          <p:nvGrpSpPr>
            <p:cNvPr id="21" name="Group 17"/>
            <p:cNvGrpSpPr>
              <a:grpSpLocks/>
            </p:cNvGrpSpPr>
            <p:nvPr/>
          </p:nvGrpSpPr>
          <p:grpSpPr bwMode="auto">
            <a:xfrm>
              <a:off x="5391150" y="2952750"/>
              <a:ext cx="347663" cy="347663"/>
              <a:chOff x="3996" y="1932"/>
              <a:chExt cx="219" cy="219"/>
            </a:xfrm>
          </p:grpSpPr>
          <p:sp>
            <p:nvSpPr>
              <p:cNvPr id="51" name="Oval 18"/>
              <p:cNvSpPr>
                <a:spLocks noChangeArrowheads="1"/>
              </p:cNvSpPr>
              <p:nvPr/>
            </p:nvSpPr>
            <p:spPr bwMode="auto">
              <a:xfrm>
                <a:off x="3996" y="1932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Text Box 19"/>
              <p:cNvSpPr txBox="1">
                <a:spLocks noChangeArrowheads="1"/>
              </p:cNvSpPr>
              <p:nvPr/>
            </p:nvSpPr>
            <p:spPr bwMode="auto">
              <a:xfrm>
                <a:off x="4018" y="1939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3</a:t>
                </a:r>
              </a:p>
            </p:txBody>
          </p:sp>
        </p:grpSp>
        <p:sp>
          <p:nvSpPr>
            <p:cNvPr id="22" name="Oval 20"/>
            <p:cNvSpPr>
              <a:spLocks noChangeArrowheads="1"/>
            </p:cNvSpPr>
            <p:nvPr/>
          </p:nvSpPr>
          <p:spPr bwMode="auto">
            <a:xfrm>
              <a:off x="6153150" y="411480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6207125" y="412591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6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4302125" y="410686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8</a:t>
              </a:r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6873875" y="286861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7</a:t>
              </a:r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auto">
            <a:xfrm>
              <a:off x="2324100" y="401955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3429000" y="4248150"/>
              <a:ext cx="10096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" name="Group 30"/>
            <p:cNvGrpSpPr>
              <a:grpSpLocks/>
            </p:cNvGrpSpPr>
            <p:nvPr/>
          </p:nvGrpSpPr>
          <p:grpSpPr bwMode="auto">
            <a:xfrm>
              <a:off x="4057650" y="3524250"/>
              <a:ext cx="347663" cy="347663"/>
              <a:chOff x="2808" y="1920"/>
              <a:chExt cx="219" cy="219"/>
            </a:xfrm>
          </p:grpSpPr>
          <p:sp>
            <p:nvSpPr>
              <p:cNvPr id="49" name="Oval 31"/>
              <p:cNvSpPr>
                <a:spLocks noChangeArrowheads="1"/>
              </p:cNvSpPr>
              <p:nvPr/>
            </p:nvSpPr>
            <p:spPr bwMode="auto">
              <a:xfrm>
                <a:off x="2808" y="192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Text Box 32"/>
              <p:cNvSpPr txBox="1">
                <a:spLocks noChangeArrowheads="1"/>
              </p:cNvSpPr>
              <p:nvPr/>
            </p:nvSpPr>
            <p:spPr bwMode="auto">
              <a:xfrm>
                <a:off x="2830" y="192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1</a:t>
                </a:r>
              </a:p>
            </p:txBody>
          </p:sp>
        </p:grpSp>
        <p:sp>
          <p:nvSpPr>
            <p:cNvPr id="29" name="Oval 33"/>
            <p:cNvSpPr>
              <a:spLocks noChangeArrowheads="1"/>
            </p:cNvSpPr>
            <p:nvPr/>
          </p:nvSpPr>
          <p:spPr bwMode="auto">
            <a:xfrm>
              <a:off x="4267200" y="409575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34"/>
            <p:cNvSpPr txBox="1">
              <a:spLocks noChangeArrowheads="1"/>
            </p:cNvSpPr>
            <p:nvPr/>
          </p:nvSpPr>
          <p:spPr bwMode="auto">
            <a:xfrm>
              <a:off x="4321175" y="410686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8</a:t>
              </a:r>
            </a:p>
          </p:txBody>
        </p:sp>
        <p:sp>
          <p:nvSpPr>
            <p:cNvPr id="31" name="Line 40"/>
            <p:cNvSpPr>
              <a:spLocks noChangeShapeType="1"/>
            </p:cNvSpPr>
            <p:nvPr/>
          </p:nvSpPr>
          <p:spPr bwMode="auto">
            <a:xfrm>
              <a:off x="4838700" y="2800350"/>
              <a:ext cx="2152650" cy="1905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41"/>
            <p:cNvSpPr>
              <a:spLocks noChangeArrowheads="1"/>
            </p:cNvSpPr>
            <p:nvPr/>
          </p:nvSpPr>
          <p:spPr bwMode="auto">
            <a:xfrm>
              <a:off x="6819900" y="2838450"/>
              <a:ext cx="347663" cy="347663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42"/>
            <p:cNvSpPr txBox="1">
              <a:spLocks noChangeArrowheads="1"/>
            </p:cNvSpPr>
            <p:nvPr/>
          </p:nvSpPr>
          <p:spPr bwMode="auto">
            <a:xfrm>
              <a:off x="6873875" y="2868613"/>
              <a:ext cx="273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/>
                <a:t>7</a:t>
              </a:r>
            </a:p>
          </p:txBody>
        </p:sp>
        <p:sp>
          <p:nvSpPr>
            <p:cNvPr id="34" name="Oval 43"/>
            <p:cNvSpPr>
              <a:spLocks noChangeArrowheads="1"/>
            </p:cNvSpPr>
            <p:nvPr/>
          </p:nvSpPr>
          <p:spPr bwMode="auto">
            <a:xfrm>
              <a:off x="2324100" y="401955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44"/>
            <p:cNvSpPr>
              <a:spLocks noChangeShapeType="1"/>
            </p:cNvSpPr>
            <p:nvPr/>
          </p:nvSpPr>
          <p:spPr bwMode="auto">
            <a:xfrm flipV="1">
              <a:off x="2533650" y="2857500"/>
              <a:ext cx="2228850" cy="1371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6" name="Group 47"/>
            <p:cNvGrpSpPr>
              <a:grpSpLocks/>
            </p:cNvGrpSpPr>
            <p:nvPr/>
          </p:nvGrpSpPr>
          <p:grpSpPr bwMode="auto">
            <a:xfrm>
              <a:off x="4629150" y="2647950"/>
              <a:ext cx="347663" cy="347663"/>
              <a:chOff x="2808" y="1920"/>
              <a:chExt cx="219" cy="219"/>
            </a:xfrm>
          </p:grpSpPr>
          <p:sp>
            <p:nvSpPr>
              <p:cNvPr id="47" name="Oval 48"/>
              <p:cNvSpPr>
                <a:spLocks noChangeArrowheads="1"/>
              </p:cNvSpPr>
              <p:nvPr/>
            </p:nvSpPr>
            <p:spPr bwMode="auto">
              <a:xfrm>
                <a:off x="2808" y="1920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Text Box 49"/>
              <p:cNvSpPr txBox="1">
                <a:spLocks noChangeArrowheads="1"/>
              </p:cNvSpPr>
              <p:nvPr/>
            </p:nvSpPr>
            <p:spPr bwMode="auto">
              <a:xfrm>
                <a:off x="2830" y="1927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 dirty="0"/>
                  <a:t>9</a:t>
                </a:r>
              </a:p>
            </p:txBody>
          </p:sp>
        </p:grpSp>
        <p:sp>
          <p:nvSpPr>
            <p:cNvPr id="37" name="Text Box 50"/>
            <p:cNvSpPr txBox="1">
              <a:spLocks noChangeArrowheads="1"/>
            </p:cNvSpPr>
            <p:nvPr/>
          </p:nvSpPr>
          <p:spPr bwMode="auto">
            <a:xfrm>
              <a:off x="3265488" y="3032125"/>
              <a:ext cx="404812" cy="457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 dirty="0"/>
                <a:t>G</a:t>
              </a:r>
            </a:p>
          </p:txBody>
        </p:sp>
        <p:sp>
          <p:nvSpPr>
            <p:cNvPr id="38" name="Line 26"/>
            <p:cNvSpPr>
              <a:spLocks noChangeShapeType="1"/>
            </p:cNvSpPr>
            <p:nvPr/>
          </p:nvSpPr>
          <p:spPr bwMode="auto">
            <a:xfrm>
              <a:off x="2533650" y="4229100"/>
              <a:ext cx="9334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" name="Group 51"/>
            <p:cNvGrpSpPr>
              <a:grpSpLocks/>
            </p:cNvGrpSpPr>
            <p:nvPr/>
          </p:nvGrpSpPr>
          <p:grpSpPr bwMode="auto">
            <a:xfrm>
              <a:off x="3276600" y="4076700"/>
              <a:ext cx="347663" cy="347663"/>
              <a:chOff x="2064" y="2568"/>
              <a:chExt cx="219" cy="219"/>
            </a:xfrm>
          </p:grpSpPr>
          <p:sp>
            <p:nvSpPr>
              <p:cNvPr id="45" name="Oval 28"/>
              <p:cNvSpPr>
                <a:spLocks noChangeArrowheads="1"/>
              </p:cNvSpPr>
              <p:nvPr/>
            </p:nvSpPr>
            <p:spPr bwMode="auto">
              <a:xfrm>
                <a:off x="2064" y="256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Text Box 29"/>
              <p:cNvSpPr txBox="1">
                <a:spLocks noChangeArrowheads="1"/>
              </p:cNvSpPr>
              <p:nvPr/>
            </p:nvSpPr>
            <p:spPr bwMode="auto">
              <a:xfrm>
                <a:off x="2086" y="257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5</a:t>
                </a:r>
              </a:p>
            </p:txBody>
          </p:sp>
        </p:grpSp>
        <p:grpSp>
          <p:nvGrpSpPr>
            <p:cNvPr id="40" name="Group 52"/>
            <p:cNvGrpSpPr>
              <a:grpSpLocks/>
            </p:cNvGrpSpPr>
            <p:nvPr/>
          </p:nvGrpSpPr>
          <p:grpSpPr bwMode="auto">
            <a:xfrm>
              <a:off x="2381250" y="4076700"/>
              <a:ext cx="347663" cy="347663"/>
              <a:chOff x="1500" y="2568"/>
              <a:chExt cx="219" cy="219"/>
            </a:xfrm>
          </p:grpSpPr>
          <p:sp>
            <p:nvSpPr>
              <p:cNvPr id="41" name="Oval 27"/>
              <p:cNvSpPr>
                <a:spLocks noChangeArrowheads="1"/>
              </p:cNvSpPr>
              <p:nvPr/>
            </p:nvSpPr>
            <p:spPr bwMode="auto">
              <a:xfrm>
                <a:off x="1500" y="256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Text Box 35"/>
              <p:cNvSpPr txBox="1">
                <a:spLocks noChangeArrowheads="1"/>
              </p:cNvSpPr>
              <p:nvPr/>
            </p:nvSpPr>
            <p:spPr bwMode="auto">
              <a:xfrm>
                <a:off x="1522" y="257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  <p:sp>
            <p:nvSpPr>
              <p:cNvPr id="43" name="Oval 45"/>
              <p:cNvSpPr>
                <a:spLocks noChangeArrowheads="1"/>
              </p:cNvSpPr>
              <p:nvPr/>
            </p:nvSpPr>
            <p:spPr bwMode="auto">
              <a:xfrm>
                <a:off x="1500" y="2568"/>
                <a:ext cx="219" cy="21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Text Box 46"/>
              <p:cNvSpPr txBox="1">
                <a:spLocks noChangeArrowheads="1"/>
              </p:cNvSpPr>
              <p:nvPr/>
            </p:nvSpPr>
            <p:spPr bwMode="auto">
              <a:xfrm>
                <a:off x="1522" y="2575"/>
                <a:ext cx="17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4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152400"/>
            <a:ext cx="4419600" cy="8683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Thanks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638800"/>
            <a:ext cx="7010400" cy="99060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</a:t>
            </a:r>
            <a:r>
              <a:rPr lang="en-US" sz="4500" b="1" dirty="0" smtClean="0"/>
              <a:t>And congratulations, </a:t>
            </a:r>
            <a:r>
              <a:rPr lang="en-US" sz="4500" b="1" dirty="0" smtClean="0"/>
              <a:t>Alan!</a:t>
            </a:r>
            <a:endParaRPr lang="en-US" sz="45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B91FA4-CA22-4EFD-8EFC-3860DB00E3B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39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98306" name="Picture 2" descr="http://linneastrands.blogg.se/images/2011/trta_13703920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667000"/>
            <a:ext cx="4371975" cy="3238501"/>
          </a:xfrm>
          <a:prstGeom prst="rect">
            <a:avLst/>
          </a:prstGeom>
          <a:noFill/>
        </p:spPr>
      </p:pic>
      <p:pic>
        <p:nvPicPr>
          <p:cNvPr id="1026" name="Picture 2" descr="http://researchweb.watson.ibm.com/people/a/ajh/Hoffman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990600"/>
            <a:ext cx="1524000" cy="2038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Graceful Labeling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85800" y="1447800"/>
            <a:ext cx="6954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labeling is </a:t>
            </a:r>
            <a:r>
              <a:rPr lang="en-US" sz="2400" i="1" dirty="0" smtClean="0">
                <a:solidFill>
                  <a:srgbClr val="0070C0"/>
                </a:solidFill>
              </a:rPr>
              <a:t>graceful</a:t>
            </a:r>
            <a:r>
              <a:rPr lang="en-US" sz="2400" dirty="0" smtClean="0"/>
              <a:t> if every edge gets a distinct label.</a:t>
            </a:r>
            <a:endParaRPr lang="en-US" sz="24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1981200" y="2145268"/>
            <a:ext cx="3657600" cy="2655332"/>
            <a:chOff x="1981200" y="2133600"/>
            <a:chExt cx="3657600" cy="2655332"/>
          </a:xfrm>
        </p:grpSpPr>
        <p:sp>
          <p:nvSpPr>
            <p:cNvPr id="62" name="Oval 61"/>
            <p:cNvSpPr/>
            <p:nvPr/>
          </p:nvSpPr>
          <p:spPr>
            <a:xfrm>
              <a:off x="2362200" y="23622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048000" y="3048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810000" y="3048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4495800" y="3048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5257800" y="38100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5257800" y="24384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3810000" y="37338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3810000" y="44196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2286000" y="3733800"/>
              <a:ext cx="152400" cy="1905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Connector 71"/>
            <p:cNvCxnSpPr>
              <a:stCxn id="62" idx="5"/>
              <a:endCxn id="63" idx="1"/>
            </p:cNvCxnSpPr>
            <p:nvPr/>
          </p:nvCxnSpPr>
          <p:spPr>
            <a:xfrm>
              <a:off x="2492282" y="2524802"/>
              <a:ext cx="578036" cy="5510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63" idx="3"/>
              <a:endCxn id="70" idx="7"/>
            </p:cNvCxnSpPr>
            <p:nvPr/>
          </p:nvCxnSpPr>
          <p:spPr>
            <a:xfrm flipH="1">
              <a:off x="2416082" y="3210602"/>
              <a:ext cx="654236" cy="5510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63" idx="6"/>
              <a:endCxn id="64" idx="2"/>
            </p:cNvCxnSpPr>
            <p:nvPr/>
          </p:nvCxnSpPr>
          <p:spPr>
            <a:xfrm>
              <a:off x="3200400" y="3143250"/>
              <a:ext cx="609600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64" idx="6"/>
              <a:endCxn id="65" idx="2"/>
            </p:cNvCxnSpPr>
            <p:nvPr/>
          </p:nvCxnSpPr>
          <p:spPr>
            <a:xfrm>
              <a:off x="3962400" y="3143250"/>
              <a:ext cx="533400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65" idx="5"/>
              <a:endCxn id="66" idx="1"/>
            </p:cNvCxnSpPr>
            <p:nvPr/>
          </p:nvCxnSpPr>
          <p:spPr>
            <a:xfrm>
              <a:off x="4625882" y="3210602"/>
              <a:ext cx="654236" cy="6272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67" idx="3"/>
              <a:endCxn id="65" idx="7"/>
            </p:cNvCxnSpPr>
            <p:nvPr/>
          </p:nvCxnSpPr>
          <p:spPr>
            <a:xfrm flipH="1">
              <a:off x="4625882" y="2601002"/>
              <a:ext cx="654236" cy="474896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64" idx="4"/>
              <a:endCxn id="68" idx="0"/>
            </p:cNvCxnSpPr>
            <p:nvPr/>
          </p:nvCxnSpPr>
          <p:spPr>
            <a:xfrm>
              <a:off x="3886200" y="3238500"/>
              <a:ext cx="0" cy="49530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68" idx="4"/>
              <a:endCxn id="69" idx="0"/>
            </p:cNvCxnSpPr>
            <p:nvPr/>
          </p:nvCxnSpPr>
          <p:spPr>
            <a:xfrm>
              <a:off x="3886200" y="3924300"/>
              <a:ext cx="0" cy="49530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581400" y="4419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505200" y="3657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334000" y="38978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334000" y="2133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343400" y="27432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048000" y="27548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981200" y="38100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057400" y="21336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33800" y="27548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514600" y="2724090"/>
            <a:ext cx="2743200" cy="1638420"/>
            <a:chOff x="2514600" y="2724090"/>
            <a:chExt cx="2743200" cy="1638420"/>
          </a:xfrm>
        </p:grpSpPr>
        <p:sp>
          <p:nvSpPr>
            <p:cNvPr id="31" name="TextBox 30"/>
            <p:cNvSpPr txBox="1"/>
            <p:nvPr/>
          </p:nvSpPr>
          <p:spPr>
            <a:xfrm>
              <a:off x="4876800" y="280029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6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724400" y="342900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5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86200" y="396240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3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352800" y="310509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7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038600" y="310509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8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886200" y="333369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4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667000" y="342900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2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514600" y="272409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1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1447800" y="5029200"/>
            <a:ext cx="674332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002060"/>
                </a:solidFill>
              </a:rPr>
              <a:t>         </a:t>
            </a:r>
            <a:r>
              <a:rPr lang="en-US" sz="2600" b="1" u="sng" dirty="0" smtClean="0">
                <a:solidFill>
                  <a:srgbClr val="002060"/>
                </a:solidFill>
              </a:rPr>
              <a:t>Conjecture</a:t>
            </a:r>
            <a:r>
              <a:rPr lang="en-US" sz="2600" b="1" dirty="0" smtClean="0">
                <a:solidFill>
                  <a:srgbClr val="002060"/>
                </a:solidFill>
              </a:rPr>
              <a:t>: (</a:t>
            </a:r>
            <a:r>
              <a:rPr lang="en-US" sz="2600" b="1" dirty="0" err="1" smtClean="0">
                <a:solidFill>
                  <a:srgbClr val="002060"/>
                </a:solidFill>
              </a:rPr>
              <a:t>Ringel-Kotzig</a:t>
            </a:r>
            <a:r>
              <a:rPr lang="en-US" sz="2600" b="1" dirty="0" smtClean="0">
                <a:solidFill>
                  <a:srgbClr val="002060"/>
                </a:solidFill>
              </a:rPr>
              <a:t>) </a:t>
            </a:r>
            <a:endParaRPr lang="en-US" sz="2600" b="1" dirty="0" smtClean="0">
              <a:solidFill>
                <a:srgbClr val="002060"/>
              </a:solidFill>
            </a:endParaRPr>
          </a:p>
          <a:p>
            <a:endParaRPr lang="en-US" sz="2600" b="1" dirty="0" smtClean="0">
              <a:solidFill>
                <a:srgbClr val="002060"/>
              </a:solidFill>
            </a:endParaRPr>
          </a:p>
          <a:p>
            <a:r>
              <a:rPr lang="en-US" sz="3600" b="1" dirty="0" smtClean="0">
                <a:solidFill>
                  <a:srgbClr val="002060"/>
                </a:solidFill>
              </a:rPr>
              <a:t>Every </a:t>
            </a:r>
            <a:r>
              <a:rPr lang="en-US" sz="3600" b="1" dirty="0" smtClean="0">
                <a:solidFill>
                  <a:srgbClr val="002060"/>
                </a:solidFill>
              </a:rPr>
              <a:t>tree has a graceful labeling.</a:t>
            </a:r>
            <a:r>
              <a:rPr lang="en-US" sz="2600" b="1" dirty="0" smtClean="0">
                <a:solidFill>
                  <a:srgbClr val="002060"/>
                </a:solidFill>
              </a:rPr>
              <a:t>  </a:t>
            </a:r>
            <a:endParaRPr lang="en-US" sz="2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U Waterloo 1970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1000" y="1295400"/>
            <a:ext cx="8153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C&amp;O 768</a:t>
            </a:r>
            <a:r>
              <a:rPr lang="en-US" sz="2800" dirty="0" smtClean="0"/>
              <a:t>:   Crispin St.-J. A. Nash-Williams </a:t>
            </a:r>
          </a:p>
          <a:p>
            <a:endParaRPr lang="en-US" sz="2400" dirty="0" smtClean="0"/>
          </a:p>
          <a:p>
            <a:r>
              <a:rPr lang="en-US" sz="2400" u="sng" dirty="0" smtClean="0">
                <a:solidFill>
                  <a:srgbClr val="002060"/>
                </a:solidFill>
              </a:rPr>
              <a:t>Homework Problem 1</a:t>
            </a:r>
            <a:r>
              <a:rPr lang="en-US" sz="2400" dirty="0" smtClean="0">
                <a:solidFill>
                  <a:srgbClr val="002060"/>
                </a:solidFill>
              </a:rPr>
              <a:t>:  Find the largest integer </a:t>
            </a:r>
            <a:r>
              <a:rPr lang="en-US" sz="2400" i="1" dirty="0" smtClean="0">
                <a:solidFill>
                  <a:srgbClr val="002060"/>
                </a:solidFill>
              </a:rPr>
              <a:t>k</a:t>
            </a:r>
            <a:r>
              <a:rPr lang="en-US" sz="2400" dirty="0" smtClean="0">
                <a:solidFill>
                  <a:srgbClr val="002060"/>
                </a:solidFill>
              </a:rPr>
              <a:t> such that for  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 any tree </a:t>
            </a:r>
            <a:r>
              <a:rPr lang="en-US" sz="2400" i="1" dirty="0" smtClean="0">
                <a:solidFill>
                  <a:srgbClr val="002060"/>
                </a:solidFill>
              </a:rPr>
              <a:t>T</a:t>
            </a:r>
            <a:r>
              <a:rPr lang="en-US" sz="2400" dirty="0" smtClean="0">
                <a:solidFill>
                  <a:srgbClr val="002060"/>
                </a:solidFill>
              </a:rPr>
              <a:t> having 1000 vertices there is a labeling of  the vertices with distinct labels </a:t>
            </a:r>
            <a:r>
              <a:rPr lang="en-US" sz="2400" i="1" dirty="0" err="1" smtClean="0">
                <a:solidFill>
                  <a:srgbClr val="002060"/>
                </a:solidFill>
                <a:latin typeface="Script MT Bold" pitchFamily="66" charset="0"/>
              </a:rPr>
              <a:t>l</a:t>
            </a:r>
            <a:r>
              <a:rPr lang="en-US" sz="2400" i="1" baseline="-25000" dirty="0" err="1" smtClean="0">
                <a:solidFill>
                  <a:srgbClr val="002060"/>
                </a:solidFill>
              </a:rPr>
              <a:t>v</a:t>
            </a:r>
            <a:r>
              <a:rPr lang="en-US" sz="2400" i="1" baseline="-25000" dirty="0" smtClean="0">
                <a:solidFill>
                  <a:srgbClr val="002060"/>
                </a:solidFill>
              </a:rPr>
              <a:t>  </a:t>
            </a:r>
            <a:r>
              <a:rPr lang="en-US" sz="2400" dirty="0" smtClean="0">
                <a:solidFill>
                  <a:srgbClr val="002060"/>
                </a:solidFill>
              </a:rPr>
              <a:t>from {0, 1, 2, …, 999} so that there are at least </a:t>
            </a:r>
            <a:r>
              <a:rPr lang="en-US" sz="2400" i="1" dirty="0" smtClean="0">
                <a:solidFill>
                  <a:srgbClr val="002060"/>
                </a:solidFill>
              </a:rPr>
              <a:t>k</a:t>
            </a:r>
            <a:r>
              <a:rPr lang="en-US" sz="2400" dirty="0" smtClean="0">
                <a:solidFill>
                  <a:srgbClr val="002060"/>
                </a:solidFill>
              </a:rPr>
              <a:t> edges </a:t>
            </a:r>
            <a:r>
              <a:rPr lang="en-US" sz="2400" i="1" dirty="0" err="1" smtClean="0">
                <a:solidFill>
                  <a:srgbClr val="002060"/>
                </a:solidFill>
              </a:rPr>
              <a:t>uv</a:t>
            </a:r>
            <a:r>
              <a:rPr lang="en-US" sz="2400" dirty="0" smtClean="0">
                <a:solidFill>
                  <a:srgbClr val="002060"/>
                </a:solidFill>
              </a:rPr>
              <a:t> having different values  |</a:t>
            </a:r>
            <a:r>
              <a:rPr lang="en-US" sz="2400" dirty="0" smtClean="0">
                <a:solidFill>
                  <a:srgbClr val="002060"/>
                </a:solidFill>
                <a:latin typeface="Script MT Bold" pitchFamily="66" charset="0"/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  <a:latin typeface="Script MT Bold" pitchFamily="66" charset="0"/>
              </a:rPr>
              <a:t>l</a:t>
            </a:r>
            <a:r>
              <a:rPr lang="en-US" sz="2400" i="1" baseline="-25000" dirty="0" err="1" smtClean="0">
                <a:solidFill>
                  <a:srgbClr val="002060"/>
                </a:solidFill>
              </a:rPr>
              <a:t>v</a:t>
            </a:r>
            <a:r>
              <a:rPr lang="en-US" sz="2400" i="1" baseline="-25000" dirty="0" smtClean="0">
                <a:solidFill>
                  <a:srgbClr val="002060"/>
                </a:solidFill>
              </a:rPr>
              <a:t> – </a:t>
            </a:r>
            <a:r>
              <a:rPr lang="en-US" sz="2400" i="1" dirty="0" err="1" smtClean="0">
                <a:solidFill>
                  <a:srgbClr val="002060"/>
                </a:solidFill>
                <a:latin typeface="Script MT Bold" pitchFamily="66" charset="0"/>
              </a:rPr>
              <a:t>l</a:t>
            </a:r>
            <a:r>
              <a:rPr lang="en-US" sz="2400" i="1" baseline="-25000" dirty="0" err="1" smtClean="0">
                <a:solidFill>
                  <a:srgbClr val="002060"/>
                </a:solidFill>
              </a:rPr>
              <a:t>u</a:t>
            </a:r>
            <a:r>
              <a:rPr lang="en-US" sz="2400" dirty="0" smtClean="0">
                <a:solidFill>
                  <a:srgbClr val="002060"/>
                </a:solidFill>
              </a:rPr>
              <a:t>|.</a:t>
            </a:r>
          </a:p>
          <a:p>
            <a:endParaRPr lang="en-US" sz="2400" dirty="0" smtClean="0"/>
          </a:p>
          <a:p>
            <a:r>
              <a:rPr lang="en-US" sz="2400" dirty="0" smtClean="0"/>
              <a:t>General approach – show that a tree has high degree vertices  or has a large </a:t>
            </a:r>
            <a:r>
              <a:rPr lang="en-US" sz="2400" i="1" dirty="0" smtClean="0"/>
              <a:t>caterpillar</a:t>
            </a:r>
            <a:r>
              <a:rPr lang="en-US" sz="2400" dirty="0" smtClean="0"/>
              <a:t> (path plus pendant edges).</a:t>
            </a:r>
            <a:endParaRPr lang="en-US" sz="2400" dirty="0"/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122" name="Group 121"/>
          <p:cNvGrpSpPr/>
          <p:nvPr/>
        </p:nvGrpSpPr>
        <p:grpSpPr>
          <a:xfrm>
            <a:off x="1676400" y="5029200"/>
            <a:ext cx="5568568" cy="1361427"/>
            <a:chOff x="2133600" y="5475847"/>
            <a:chExt cx="6941863" cy="969758"/>
          </a:xfrm>
        </p:grpSpPr>
        <p:sp>
          <p:nvSpPr>
            <p:cNvPr id="44" name="Oval 43"/>
            <p:cNvSpPr/>
            <p:nvPr/>
          </p:nvSpPr>
          <p:spPr>
            <a:xfrm>
              <a:off x="2133600" y="5486400"/>
              <a:ext cx="197427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264477" y="5475849"/>
              <a:ext cx="197427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5173347" y="5475847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6978196" y="5475849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6503237" y="6304926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8878037" y="5475849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4793379" y="6229555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5648308" y="6229555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3273505" y="6304928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/>
            <p:cNvCxnSpPr>
              <a:stCxn id="44" idx="6"/>
              <a:endCxn id="45" idx="2"/>
            </p:cNvCxnSpPr>
            <p:nvPr/>
          </p:nvCxnSpPr>
          <p:spPr>
            <a:xfrm flipV="1">
              <a:off x="2331027" y="5546188"/>
              <a:ext cx="933450" cy="10551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45" idx="4"/>
              <a:endCxn id="52" idx="0"/>
            </p:cNvCxnSpPr>
            <p:nvPr/>
          </p:nvCxnSpPr>
          <p:spPr>
            <a:xfrm>
              <a:off x="3363190" y="5616524"/>
              <a:ext cx="9028" cy="688401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45" idx="6"/>
              <a:endCxn id="46" idx="2"/>
            </p:cNvCxnSpPr>
            <p:nvPr/>
          </p:nvCxnSpPr>
          <p:spPr>
            <a:xfrm>
              <a:off x="3461904" y="5546186"/>
              <a:ext cx="1711443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46" idx="6"/>
              <a:endCxn id="47" idx="2"/>
            </p:cNvCxnSpPr>
            <p:nvPr/>
          </p:nvCxnSpPr>
          <p:spPr>
            <a:xfrm>
              <a:off x="5370774" y="5546186"/>
              <a:ext cx="1607422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47" idx="4"/>
              <a:endCxn id="48" idx="0"/>
            </p:cNvCxnSpPr>
            <p:nvPr/>
          </p:nvCxnSpPr>
          <p:spPr>
            <a:xfrm flipH="1">
              <a:off x="6601950" y="5616524"/>
              <a:ext cx="474959" cy="688401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49" idx="2"/>
              <a:endCxn id="47" idx="6"/>
            </p:cNvCxnSpPr>
            <p:nvPr/>
          </p:nvCxnSpPr>
          <p:spPr>
            <a:xfrm flipH="1">
              <a:off x="7175622" y="5546188"/>
              <a:ext cx="1702415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46" idx="3"/>
              <a:endCxn id="50" idx="0"/>
            </p:cNvCxnSpPr>
            <p:nvPr/>
          </p:nvCxnSpPr>
          <p:spPr>
            <a:xfrm flipH="1">
              <a:off x="4892092" y="5595923"/>
              <a:ext cx="310168" cy="633632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46" idx="5"/>
              <a:endCxn id="51" idx="0"/>
            </p:cNvCxnSpPr>
            <p:nvPr/>
          </p:nvCxnSpPr>
          <p:spPr>
            <a:xfrm>
              <a:off x="5341861" y="5595923"/>
              <a:ext cx="405160" cy="633632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Oval 107"/>
            <p:cNvSpPr/>
            <p:nvPr/>
          </p:nvSpPr>
          <p:spPr>
            <a:xfrm>
              <a:off x="7263172" y="6229557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9" name="Straight Connector 108"/>
            <p:cNvCxnSpPr>
              <a:stCxn id="47" idx="4"/>
              <a:endCxn id="108" idx="0"/>
            </p:cNvCxnSpPr>
            <p:nvPr/>
          </p:nvCxnSpPr>
          <p:spPr>
            <a:xfrm>
              <a:off x="7076909" y="5616526"/>
              <a:ext cx="284976" cy="613031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/>
            <p:cNvSpPr/>
            <p:nvPr/>
          </p:nvSpPr>
          <p:spPr>
            <a:xfrm>
              <a:off x="8118101" y="6229557"/>
              <a:ext cx="227568" cy="13107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2" name="Straight Connector 111"/>
            <p:cNvCxnSpPr>
              <a:stCxn id="47" idx="4"/>
              <a:endCxn id="111" idx="0"/>
            </p:cNvCxnSpPr>
            <p:nvPr/>
          </p:nvCxnSpPr>
          <p:spPr>
            <a:xfrm>
              <a:off x="7076909" y="5616526"/>
              <a:ext cx="1154977" cy="613031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524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rgbClr val="FFFF00"/>
                </a:solidFill>
              </a:rPr>
              <a:t>Paths and caterpillars</a:t>
            </a:r>
            <a:endParaRPr lang="en-US" sz="4000" dirty="0">
              <a:solidFill>
                <a:srgbClr val="FFFF00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381000" y="1447800"/>
            <a:ext cx="8001000" cy="1810221"/>
            <a:chOff x="381000" y="1447800"/>
            <a:chExt cx="8001000" cy="1810221"/>
          </a:xfrm>
        </p:grpSpPr>
        <p:grpSp>
          <p:nvGrpSpPr>
            <p:cNvPr id="4" name="Group 3"/>
            <p:cNvGrpSpPr/>
            <p:nvPr/>
          </p:nvGrpSpPr>
          <p:grpSpPr>
            <a:xfrm>
              <a:off x="609600" y="1752598"/>
              <a:ext cx="7772400" cy="1505423"/>
              <a:chOff x="2133600" y="5475847"/>
              <a:chExt cx="6941863" cy="1008355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2133600" y="5486400"/>
                <a:ext cx="197427" cy="140677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3264477" y="5475849"/>
                <a:ext cx="197427" cy="140677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5173347" y="5475847"/>
                <a:ext cx="197426" cy="140677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6978196" y="5475849"/>
                <a:ext cx="197426" cy="140677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6503237" y="6304926"/>
                <a:ext cx="197426" cy="140677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8878037" y="5475849"/>
                <a:ext cx="197426" cy="140677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4793379" y="6229555"/>
                <a:ext cx="197426" cy="140677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648308" y="6229555"/>
                <a:ext cx="197426" cy="140677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3273505" y="6304928"/>
                <a:ext cx="197426" cy="140677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" name="Straight Connector 13"/>
              <p:cNvCxnSpPr>
                <a:stCxn id="5" idx="6"/>
                <a:endCxn id="6" idx="2"/>
              </p:cNvCxnSpPr>
              <p:nvPr/>
            </p:nvCxnSpPr>
            <p:spPr>
              <a:xfrm flipV="1">
                <a:off x="2331027" y="5546188"/>
                <a:ext cx="933450" cy="10551"/>
              </a:xfrm>
              <a:prstGeom prst="line">
                <a:avLst/>
              </a:prstGeom>
              <a:ln w="349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6" idx="4"/>
                <a:endCxn id="13" idx="0"/>
              </p:cNvCxnSpPr>
              <p:nvPr/>
            </p:nvCxnSpPr>
            <p:spPr>
              <a:xfrm>
                <a:off x="3363190" y="5616524"/>
                <a:ext cx="9028" cy="688401"/>
              </a:xfrm>
              <a:prstGeom prst="line">
                <a:avLst/>
              </a:prstGeom>
              <a:ln w="349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6" idx="6"/>
                <a:endCxn id="7" idx="2"/>
              </p:cNvCxnSpPr>
              <p:nvPr/>
            </p:nvCxnSpPr>
            <p:spPr>
              <a:xfrm>
                <a:off x="3461904" y="5546186"/>
                <a:ext cx="1711443" cy="0"/>
              </a:xfrm>
              <a:prstGeom prst="line">
                <a:avLst/>
              </a:prstGeom>
              <a:ln w="349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7" idx="6"/>
                <a:endCxn id="8" idx="2"/>
              </p:cNvCxnSpPr>
              <p:nvPr/>
            </p:nvCxnSpPr>
            <p:spPr>
              <a:xfrm>
                <a:off x="5370774" y="5546186"/>
                <a:ext cx="1607422" cy="0"/>
              </a:xfrm>
              <a:prstGeom prst="line">
                <a:avLst/>
              </a:prstGeom>
              <a:ln w="349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8" idx="4"/>
                <a:endCxn id="9" idx="0"/>
              </p:cNvCxnSpPr>
              <p:nvPr/>
            </p:nvCxnSpPr>
            <p:spPr>
              <a:xfrm flipH="1">
                <a:off x="6601950" y="5616524"/>
                <a:ext cx="474959" cy="688401"/>
              </a:xfrm>
              <a:prstGeom prst="line">
                <a:avLst/>
              </a:prstGeom>
              <a:ln w="349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0" idx="2"/>
                <a:endCxn id="8" idx="6"/>
              </p:cNvCxnSpPr>
              <p:nvPr/>
            </p:nvCxnSpPr>
            <p:spPr>
              <a:xfrm flipH="1">
                <a:off x="7175622" y="5546188"/>
                <a:ext cx="1702415" cy="0"/>
              </a:xfrm>
              <a:prstGeom prst="line">
                <a:avLst/>
              </a:prstGeom>
              <a:ln w="349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stCxn id="7" idx="3"/>
                <a:endCxn id="11" idx="0"/>
              </p:cNvCxnSpPr>
              <p:nvPr/>
            </p:nvCxnSpPr>
            <p:spPr>
              <a:xfrm flipH="1">
                <a:off x="4892092" y="5595923"/>
                <a:ext cx="310168" cy="633632"/>
              </a:xfrm>
              <a:prstGeom prst="line">
                <a:avLst/>
              </a:prstGeom>
              <a:ln w="349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7" idx="5"/>
                <a:endCxn id="12" idx="0"/>
              </p:cNvCxnSpPr>
              <p:nvPr/>
            </p:nvCxnSpPr>
            <p:spPr>
              <a:xfrm>
                <a:off x="5341861" y="5595923"/>
                <a:ext cx="405160" cy="633632"/>
              </a:xfrm>
              <a:prstGeom prst="line">
                <a:avLst/>
              </a:prstGeom>
              <a:ln w="349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Oval 21"/>
              <p:cNvSpPr/>
              <p:nvPr/>
            </p:nvSpPr>
            <p:spPr>
              <a:xfrm>
                <a:off x="7305969" y="6343525"/>
                <a:ext cx="197426" cy="140677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/>
              <p:cNvCxnSpPr>
                <a:stCxn id="8" idx="4"/>
                <a:endCxn id="22" idx="0"/>
              </p:cNvCxnSpPr>
              <p:nvPr/>
            </p:nvCxnSpPr>
            <p:spPr>
              <a:xfrm>
                <a:off x="7076909" y="5616528"/>
                <a:ext cx="327773" cy="726999"/>
              </a:xfrm>
              <a:prstGeom prst="line">
                <a:avLst/>
              </a:prstGeom>
              <a:ln w="349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Oval 23"/>
              <p:cNvSpPr/>
              <p:nvPr/>
            </p:nvSpPr>
            <p:spPr>
              <a:xfrm>
                <a:off x="8118101" y="6229557"/>
                <a:ext cx="227568" cy="131070"/>
              </a:xfrm>
              <a:prstGeom prst="ellipse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Connector 24"/>
              <p:cNvCxnSpPr>
                <a:stCxn id="8" idx="4"/>
                <a:endCxn id="24" idx="0"/>
              </p:cNvCxnSpPr>
              <p:nvPr/>
            </p:nvCxnSpPr>
            <p:spPr>
              <a:xfrm>
                <a:off x="7076909" y="5616526"/>
                <a:ext cx="1154977" cy="613031"/>
              </a:xfrm>
              <a:prstGeom prst="line">
                <a:avLst/>
              </a:prstGeom>
              <a:ln w="3492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381000" y="14594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600200" y="1459468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86200" y="1447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600200" y="28194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267200" y="28194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276600" y="283106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257800" y="27432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867400" y="1447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096000" y="28194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01000" y="14478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010400" y="27432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533401" y="4038600"/>
            <a:ext cx="8077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Paths and caterpillars have graceful labelings in which all nodes on one side of the bipartition get low labels and the nodes </a:t>
            </a:r>
          </a:p>
          <a:p>
            <a:r>
              <a:rPr lang="en-US" sz="2400" dirty="0" smtClean="0"/>
              <a:t>on the other side get high labels</a:t>
            </a:r>
            <a:endParaRPr lang="en-US" sz="24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1066800" y="1828800"/>
            <a:ext cx="6248400" cy="1009710"/>
            <a:chOff x="1066800" y="1828800"/>
            <a:chExt cx="6248400" cy="1009710"/>
          </a:xfrm>
        </p:grpSpPr>
        <p:sp>
          <p:nvSpPr>
            <p:cNvPr id="41" name="TextBox 40"/>
            <p:cNvSpPr txBox="1"/>
            <p:nvPr/>
          </p:nvSpPr>
          <p:spPr>
            <a:xfrm>
              <a:off x="1066800" y="1828800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10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629400" y="24384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2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019800" y="24384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3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562600" y="2209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4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495800" y="2209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6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505200" y="2209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7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981200" y="22860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9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010400" y="1828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1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953000" y="1828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5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895600" y="1828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00B050"/>
                  </a:solidFill>
                </a:rPr>
                <a:t>8</a:t>
              </a:r>
              <a:endParaRPr lang="en-US" sz="2000" b="1" dirty="0">
                <a:solidFill>
                  <a:srgbClr val="00B050"/>
                </a:solidFill>
              </a:endParaRPr>
            </a:p>
          </p:txBody>
        </p:sp>
      </p:grpSp>
      <p:sp>
        <p:nvSpPr>
          <p:cNvPr id="52" name="Oval 51"/>
          <p:cNvSpPr/>
          <p:nvPr/>
        </p:nvSpPr>
        <p:spPr>
          <a:xfrm>
            <a:off x="8001000" y="4572000"/>
            <a:ext cx="221046" cy="210024"/>
          </a:xfrm>
          <a:prstGeom prst="ellipse">
            <a:avLst/>
          </a:prstGeom>
          <a:solidFill>
            <a:schemeClr val="accent3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8534400" y="4191000"/>
            <a:ext cx="221046" cy="210024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err="1" smtClean="0">
                <a:solidFill>
                  <a:srgbClr val="FFFF00"/>
                </a:solidFill>
              </a:rPr>
              <a:t>Gallian</a:t>
            </a:r>
            <a:r>
              <a:rPr lang="en-US" sz="3600" dirty="0" smtClean="0">
                <a:solidFill>
                  <a:srgbClr val="FFFF00"/>
                </a:solidFill>
              </a:rPr>
              <a:t> Survey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1000" y="1371600"/>
            <a:ext cx="8153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Joseph A. </a:t>
            </a:r>
            <a:r>
              <a:rPr lang="en-US" sz="2400" dirty="0" err="1" smtClean="0"/>
              <a:t>Gallian</a:t>
            </a:r>
            <a:r>
              <a:rPr lang="en-US" sz="2400" dirty="0" smtClean="0"/>
              <a:t>, </a:t>
            </a:r>
            <a:r>
              <a:rPr lang="en-US" sz="2400" b="1" i="1" dirty="0" smtClean="0"/>
              <a:t>A Dynamic Survey of Graph Labeling, </a:t>
            </a:r>
            <a:r>
              <a:rPr lang="en-US" sz="2400" dirty="0" smtClean="0"/>
              <a:t>The Electronic Journal of Combinatorics 16 (2013), 1-308.</a:t>
            </a:r>
            <a:endParaRPr lang="en-US" sz="2400" b="1" i="1" dirty="0" smtClean="0"/>
          </a:p>
          <a:p>
            <a:endParaRPr lang="en-US" sz="2400" dirty="0" smtClean="0"/>
          </a:p>
          <a:p>
            <a:r>
              <a:rPr lang="en-US" sz="2400" dirty="0" smtClean="0"/>
              <a:t>Department of Mathematics and Statistics</a:t>
            </a:r>
          </a:p>
          <a:p>
            <a:r>
              <a:rPr lang="en-US" sz="2400" dirty="0" smtClean="0"/>
              <a:t>University of Minnesota Duluth</a:t>
            </a:r>
          </a:p>
          <a:p>
            <a:r>
              <a:rPr lang="en-US" sz="2400" dirty="0" smtClean="0"/>
              <a:t>Sixteenth edition, December 20, 2013</a:t>
            </a:r>
          </a:p>
          <a:p>
            <a:endParaRPr lang="en-US" sz="2400" dirty="0" smtClean="0"/>
          </a:p>
          <a:p>
            <a:r>
              <a:rPr lang="en-US" sz="2400" dirty="0" smtClean="0">
                <a:hlinkClick r:id="rId2"/>
              </a:rPr>
              <a:t>jgallian@d.umn.edu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… regularly updated - </a:t>
            </a:r>
          </a:p>
          <a:p>
            <a:endParaRPr lang="en-US" sz="2400" dirty="0"/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228600"/>
            <a:ext cx="5029200" cy="762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Sample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1200" y="4800600"/>
            <a:ext cx="394855" cy="272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38200" y="2057400"/>
          <a:ext cx="7010400" cy="4267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5257800"/>
              </a:tblGrid>
              <a:tr h="474133">
                <a:tc>
                  <a:txBody>
                    <a:bodyPr/>
                    <a:lstStyle/>
                    <a:p>
                      <a:r>
                        <a:rPr lang="en-US" sz="2400" i="1" dirty="0" smtClean="0"/>
                        <a:t>Graph</a:t>
                      </a:r>
                      <a:endParaRPr lang="en-US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/>
                        <a:t>Graceful</a:t>
                      </a:r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trees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G - if  35 vertices  or less[484]</a:t>
                      </a:r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G - if symmetrical [266]</a:t>
                      </a:r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 -  if at most 4 end-vertices [671]</a:t>
                      </a:r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G?  - </a:t>
                      </a:r>
                      <a:r>
                        <a:rPr lang="en-US" sz="2400" dirty="0" err="1" smtClean="0"/>
                        <a:t>Ringel-Kotzig</a:t>
                      </a:r>
                      <a:endParaRPr lang="en-US" sz="2400" dirty="0" smtClean="0"/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 -  caterpillars [1209]</a:t>
                      </a:r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 -  firecrackers [371]</a:t>
                      </a:r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 -  bananas [1312]</a:t>
                      </a:r>
                    </a:p>
                  </a:txBody>
                  <a:tcPr/>
                </a:tc>
              </a:tr>
              <a:tr h="474133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G?  - lobsters [262]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90600" y="1524000"/>
            <a:ext cx="69989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From J. A. </a:t>
            </a:r>
            <a:r>
              <a:rPr lang="en-US" sz="2400" dirty="0" err="1" smtClean="0"/>
              <a:t>Gallian</a:t>
            </a:r>
            <a:r>
              <a:rPr lang="en-US" sz="2400" dirty="0" smtClean="0"/>
              <a:t>, </a:t>
            </a:r>
            <a:r>
              <a:rPr lang="en-US" sz="2400" i="1" dirty="0" smtClean="0"/>
              <a:t>A Dynamic Survey of Graph Labeling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76200"/>
            <a:ext cx="38100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Lobsters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295400"/>
            <a:ext cx="74569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Start with a caterpillar.</a:t>
            </a:r>
          </a:p>
          <a:p>
            <a:r>
              <a:rPr lang="en-US" sz="2400" dirty="0" smtClean="0"/>
              <a:t>Add arbitrarily numbers of pendant edges to each vertex.</a:t>
            </a:r>
            <a:endParaRPr lang="en-US" sz="2400" dirty="0"/>
          </a:p>
        </p:txBody>
      </p:sp>
      <p:grpSp>
        <p:nvGrpSpPr>
          <p:cNvPr id="6" name="Group 3"/>
          <p:cNvGrpSpPr/>
          <p:nvPr/>
        </p:nvGrpSpPr>
        <p:grpSpPr>
          <a:xfrm>
            <a:off x="1524000" y="3048000"/>
            <a:ext cx="6934200" cy="1505423"/>
            <a:chOff x="2133600" y="5475847"/>
            <a:chExt cx="6941863" cy="1008355"/>
          </a:xfrm>
        </p:grpSpPr>
        <p:sp>
          <p:nvSpPr>
            <p:cNvPr id="18" name="Oval 17"/>
            <p:cNvSpPr/>
            <p:nvPr/>
          </p:nvSpPr>
          <p:spPr>
            <a:xfrm>
              <a:off x="2133600" y="5486400"/>
              <a:ext cx="197427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264477" y="5475849"/>
              <a:ext cx="197427" cy="140677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173347" y="5475847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978196" y="5475849"/>
              <a:ext cx="197426" cy="140677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503237" y="6304926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878037" y="5475849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4793379" y="6229555"/>
              <a:ext cx="197426" cy="140677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648308" y="6229555"/>
              <a:ext cx="197426" cy="140677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3273505" y="6304928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>
              <a:stCxn id="18" idx="6"/>
              <a:endCxn id="19" idx="2"/>
            </p:cNvCxnSpPr>
            <p:nvPr/>
          </p:nvCxnSpPr>
          <p:spPr>
            <a:xfrm flipV="1">
              <a:off x="2331027" y="5546188"/>
              <a:ext cx="933450" cy="10551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19" idx="4"/>
              <a:endCxn id="26" idx="0"/>
            </p:cNvCxnSpPr>
            <p:nvPr/>
          </p:nvCxnSpPr>
          <p:spPr>
            <a:xfrm>
              <a:off x="3363190" y="5616524"/>
              <a:ext cx="9028" cy="688401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19" idx="6"/>
              <a:endCxn id="20" idx="2"/>
            </p:cNvCxnSpPr>
            <p:nvPr/>
          </p:nvCxnSpPr>
          <p:spPr>
            <a:xfrm>
              <a:off x="3461904" y="5546186"/>
              <a:ext cx="1711443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0" idx="6"/>
              <a:endCxn id="21" idx="2"/>
            </p:cNvCxnSpPr>
            <p:nvPr/>
          </p:nvCxnSpPr>
          <p:spPr>
            <a:xfrm>
              <a:off x="5370774" y="5546186"/>
              <a:ext cx="1607422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1" idx="4"/>
              <a:endCxn id="22" idx="0"/>
            </p:cNvCxnSpPr>
            <p:nvPr/>
          </p:nvCxnSpPr>
          <p:spPr>
            <a:xfrm flipH="1">
              <a:off x="6601950" y="5616524"/>
              <a:ext cx="474959" cy="688401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3" idx="2"/>
              <a:endCxn id="21" idx="6"/>
            </p:cNvCxnSpPr>
            <p:nvPr/>
          </p:nvCxnSpPr>
          <p:spPr>
            <a:xfrm flipH="1">
              <a:off x="7175622" y="5546188"/>
              <a:ext cx="1702415" cy="0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20" idx="3"/>
              <a:endCxn id="24" idx="0"/>
            </p:cNvCxnSpPr>
            <p:nvPr/>
          </p:nvCxnSpPr>
          <p:spPr>
            <a:xfrm flipH="1">
              <a:off x="4892092" y="5595923"/>
              <a:ext cx="310168" cy="633632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20" idx="5"/>
              <a:endCxn id="25" idx="0"/>
            </p:cNvCxnSpPr>
            <p:nvPr/>
          </p:nvCxnSpPr>
          <p:spPr>
            <a:xfrm>
              <a:off x="5341861" y="5595923"/>
              <a:ext cx="405160" cy="633632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7305969" y="6343525"/>
              <a:ext cx="197426" cy="140677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>
              <a:stCxn id="21" idx="4"/>
              <a:endCxn id="35" idx="0"/>
            </p:cNvCxnSpPr>
            <p:nvPr/>
          </p:nvCxnSpPr>
          <p:spPr>
            <a:xfrm>
              <a:off x="7076909" y="5616528"/>
              <a:ext cx="327773" cy="726999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>
            <a:xfrm>
              <a:off x="8118101" y="6229557"/>
              <a:ext cx="227568" cy="13107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>
              <a:stCxn id="21" idx="4"/>
              <a:endCxn id="37" idx="0"/>
            </p:cNvCxnSpPr>
            <p:nvPr/>
          </p:nvCxnSpPr>
          <p:spPr>
            <a:xfrm>
              <a:off x="7076909" y="5616526"/>
              <a:ext cx="1154977" cy="613031"/>
            </a:xfrm>
            <a:prstGeom prst="line">
              <a:avLst/>
            </a:prstGeom>
            <a:ln w="349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/>
          <p:cNvGrpSpPr/>
          <p:nvPr/>
        </p:nvGrpSpPr>
        <p:grpSpPr>
          <a:xfrm>
            <a:off x="2057400" y="4352515"/>
            <a:ext cx="5759809" cy="1191509"/>
            <a:chOff x="2057400" y="4352515"/>
            <a:chExt cx="5759809" cy="1191509"/>
          </a:xfrm>
        </p:grpSpPr>
        <p:sp>
          <p:nvSpPr>
            <p:cNvPr id="73" name="Oval 72"/>
            <p:cNvSpPr/>
            <p:nvPr/>
          </p:nvSpPr>
          <p:spPr>
            <a:xfrm>
              <a:off x="2057400" y="5181600"/>
              <a:ext cx="197209" cy="21002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4419600" y="5257800"/>
              <a:ext cx="197209" cy="21002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3733800" y="5257800"/>
              <a:ext cx="197209" cy="21002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7620000" y="5334000"/>
              <a:ext cx="197209" cy="21002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7010400" y="5334000"/>
              <a:ext cx="197209" cy="21002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6324600" y="5334000"/>
              <a:ext cx="197209" cy="210024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9" name="Straight Connector 78"/>
            <p:cNvCxnSpPr>
              <a:stCxn id="73" idx="7"/>
              <a:endCxn id="26" idx="3"/>
            </p:cNvCxnSpPr>
            <p:nvPr/>
          </p:nvCxnSpPr>
          <p:spPr>
            <a:xfrm flipV="1">
              <a:off x="2225728" y="4465043"/>
              <a:ext cx="465799" cy="747314"/>
            </a:xfrm>
            <a:prstGeom prst="line">
              <a:avLst/>
            </a:prstGeom>
            <a:ln w="349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35" idx="5"/>
              <a:endCxn id="76" idx="0"/>
            </p:cNvCxnSpPr>
            <p:nvPr/>
          </p:nvCxnSpPr>
          <p:spPr>
            <a:xfrm>
              <a:off x="6858987" y="4522666"/>
              <a:ext cx="859618" cy="811334"/>
            </a:xfrm>
            <a:prstGeom prst="line">
              <a:avLst/>
            </a:prstGeom>
            <a:ln w="349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35" idx="4"/>
              <a:endCxn id="77" idx="1"/>
            </p:cNvCxnSpPr>
            <p:nvPr/>
          </p:nvCxnSpPr>
          <p:spPr>
            <a:xfrm>
              <a:off x="6789263" y="4553423"/>
              <a:ext cx="250018" cy="811334"/>
            </a:xfrm>
            <a:prstGeom prst="line">
              <a:avLst/>
            </a:prstGeom>
            <a:ln w="349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8" idx="0"/>
              <a:endCxn id="35" idx="3"/>
            </p:cNvCxnSpPr>
            <p:nvPr/>
          </p:nvCxnSpPr>
          <p:spPr>
            <a:xfrm flipV="1">
              <a:off x="6423205" y="4522666"/>
              <a:ext cx="296334" cy="811334"/>
            </a:xfrm>
            <a:prstGeom prst="line">
              <a:avLst/>
            </a:prstGeom>
            <a:ln w="349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74" idx="0"/>
              <a:endCxn id="24" idx="5"/>
            </p:cNvCxnSpPr>
            <p:nvPr/>
          </p:nvCxnSpPr>
          <p:spPr>
            <a:xfrm flipH="1" flipV="1">
              <a:off x="4349171" y="4352515"/>
              <a:ext cx="169034" cy="905285"/>
            </a:xfrm>
            <a:prstGeom prst="line">
              <a:avLst/>
            </a:prstGeom>
            <a:ln w="349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75" idx="0"/>
              <a:endCxn id="24" idx="3"/>
            </p:cNvCxnSpPr>
            <p:nvPr/>
          </p:nvCxnSpPr>
          <p:spPr>
            <a:xfrm flipV="1">
              <a:off x="3832405" y="4352515"/>
              <a:ext cx="377318" cy="905285"/>
            </a:xfrm>
            <a:prstGeom prst="line">
              <a:avLst/>
            </a:prstGeom>
            <a:ln w="3492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TextBox 106"/>
          <p:cNvSpPr txBox="1"/>
          <p:nvPr/>
        </p:nvSpPr>
        <p:spPr>
          <a:xfrm>
            <a:off x="457200" y="5867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Conjecture</a:t>
            </a:r>
            <a:r>
              <a:rPr lang="en-US" sz="2400" dirty="0" smtClean="0"/>
              <a:t> (Jean-Claude </a:t>
            </a:r>
            <a:r>
              <a:rPr lang="en-US" sz="2400" dirty="0" err="1" smtClean="0"/>
              <a:t>Bermond</a:t>
            </a:r>
            <a:r>
              <a:rPr lang="en-US" sz="2400" dirty="0" smtClean="0"/>
              <a:t> [1979] ):  Every lobster has 	a graceful labeling.  </a:t>
            </a:r>
            <a:r>
              <a:rPr lang="en-US" sz="2400" b="1" dirty="0" smtClean="0">
                <a:solidFill>
                  <a:srgbClr val="FF0000"/>
                </a:solidFill>
              </a:rPr>
              <a:t>Still unresolved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7938</TotalTime>
  <Words>1691</Words>
  <Application>Microsoft Office PowerPoint</Application>
  <PresentationFormat>On-screen Show (4:3)</PresentationFormat>
  <Paragraphs>556</Paragraphs>
  <Slides>39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Graceful Labeling of Trees and Integer Programming</vt:lpstr>
      <vt:lpstr>Steven B. Horton</vt:lpstr>
      <vt:lpstr>Labeling</vt:lpstr>
      <vt:lpstr>Graceful Labeling</vt:lpstr>
      <vt:lpstr>U Waterloo 1970</vt:lpstr>
      <vt:lpstr>Paths and caterpillars</vt:lpstr>
      <vt:lpstr>Gallian Survey</vt:lpstr>
      <vt:lpstr>Sample</vt:lpstr>
      <vt:lpstr>Lobsters</vt:lpstr>
      <vt:lpstr>Spiders</vt:lpstr>
      <vt:lpstr>a- and bipartite labeling</vt:lpstr>
      <vt:lpstr>Tree with bipartite but  no a-labeling </vt:lpstr>
      <vt:lpstr>Mathematical Programming</vt:lpstr>
      <vt:lpstr>Compute  lv , de</vt:lpstr>
      <vt:lpstr>Orientations</vt:lpstr>
      <vt:lpstr>What happened?</vt:lpstr>
      <vt:lpstr>Sample runs</vt:lpstr>
      <vt:lpstr>Bipartite labeling of a spider</vt:lpstr>
      <vt:lpstr>55 node random tree</vt:lpstr>
      <vt:lpstr>Strong Conjecture</vt:lpstr>
      <vt:lpstr>Complexity question:</vt:lpstr>
      <vt:lpstr>Polyhedral Question</vt:lpstr>
      <vt:lpstr>Optimal Linear Arrangements</vt:lpstr>
      <vt:lpstr>OLA on trees</vt:lpstr>
      <vt:lpstr>Series-Parallel Graphs </vt:lpstr>
      <vt:lpstr>Series Operation  </vt:lpstr>
      <vt:lpstr>Series Operation  </vt:lpstr>
      <vt:lpstr>Series Operation  </vt:lpstr>
      <vt:lpstr>Series Operation  </vt:lpstr>
      <vt:lpstr>Series Operation  </vt:lpstr>
      <vt:lpstr>Parallel Operation  </vt:lpstr>
      <vt:lpstr>Parallel Operation  </vt:lpstr>
      <vt:lpstr>Parallel Operation  </vt:lpstr>
      <vt:lpstr>Parallel Operation  </vt:lpstr>
      <vt:lpstr>Parallel Operation  </vt:lpstr>
      <vt:lpstr>Parallel Operation  </vt:lpstr>
      <vt:lpstr>Parallel Operation  </vt:lpstr>
      <vt:lpstr>OLA Questions</vt:lpstr>
      <vt:lpstr>Thanks</vt:lpstr>
    </vt:vector>
  </TitlesOfParts>
  <Company>United States Army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Damian.Shepard</dc:creator>
  <cp:lastModifiedBy>WRP</cp:lastModifiedBy>
  <cp:revision>52</cp:revision>
  <dcterms:created xsi:type="dcterms:W3CDTF">2012-06-25T16:22:02Z</dcterms:created>
  <dcterms:modified xsi:type="dcterms:W3CDTF">2014-09-20T03:42:21Z</dcterms:modified>
</cp:coreProperties>
</file>